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2" r:id="rId1"/>
  </p:sldMasterIdLst>
  <p:notesMasterIdLst>
    <p:notesMasterId r:id="rId38"/>
  </p:notesMasterIdLst>
  <p:sldIdLst>
    <p:sldId id="1127" r:id="rId2"/>
    <p:sldId id="2145704625" r:id="rId3"/>
    <p:sldId id="2145704632" r:id="rId4"/>
    <p:sldId id="2145704659" r:id="rId5"/>
    <p:sldId id="2145704629" r:id="rId6"/>
    <p:sldId id="2145704665" r:id="rId7"/>
    <p:sldId id="2145704667" r:id="rId8"/>
    <p:sldId id="2145704633" r:id="rId9"/>
    <p:sldId id="2145704635" r:id="rId10"/>
    <p:sldId id="2145704637" r:id="rId11"/>
    <p:sldId id="2145704634" r:id="rId12"/>
    <p:sldId id="2145704628" r:id="rId13"/>
    <p:sldId id="2145704636" r:id="rId14"/>
    <p:sldId id="2145704644" r:id="rId15"/>
    <p:sldId id="2145704640" r:id="rId16"/>
    <p:sldId id="2145704645" r:id="rId17"/>
    <p:sldId id="2145704646" r:id="rId18"/>
    <p:sldId id="2145704647" r:id="rId19"/>
    <p:sldId id="2145704653" r:id="rId20"/>
    <p:sldId id="2145704654" r:id="rId21"/>
    <p:sldId id="2145704648" r:id="rId22"/>
    <p:sldId id="2145704649" r:id="rId23"/>
    <p:sldId id="2145704650" r:id="rId24"/>
    <p:sldId id="2145704651" r:id="rId25"/>
    <p:sldId id="2145704652" r:id="rId26"/>
    <p:sldId id="2145704641" r:id="rId27"/>
    <p:sldId id="2145704643" r:id="rId28"/>
    <p:sldId id="2145704655" r:id="rId29"/>
    <p:sldId id="2145704657" r:id="rId30"/>
    <p:sldId id="2145704658" r:id="rId31"/>
    <p:sldId id="2145704660" r:id="rId32"/>
    <p:sldId id="2145704661" r:id="rId33"/>
    <p:sldId id="2145704662" r:id="rId34"/>
    <p:sldId id="2145704663" r:id="rId35"/>
    <p:sldId id="2145704664" r:id="rId36"/>
    <p:sldId id="292" r:id="rId37"/>
  </p:sldIdLst>
  <p:sldSz cx="12192000" cy="6858000"/>
  <p:notesSz cx="6858000" cy="9144000"/>
  <p:custDataLst>
    <p:tags r:id="rId39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4223A3A5-EF4D-DA43-8E60-85F1B0635310}">
          <p14:sldIdLst>
            <p14:sldId id="1127"/>
            <p14:sldId id="2145704625"/>
            <p14:sldId id="2145704632"/>
            <p14:sldId id="2145704659"/>
            <p14:sldId id="2145704629"/>
            <p14:sldId id="2145704665"/>
            <p14:sldId id="2145704667"/>
            <p14:sldId id="2145704633"/>
            <p14:sldId id="2145704635"/>
            <p14:sldId id="2145704637"/>
            <p14:sldId id="2145704634"/>
            <p14:sldId id="2145704628"/>
            <p14:sldId id="2145704636"/>
            <p14:sldId id="2145704644"/>
            <p14:sldId id="2145704640"/>
            <p14:sldId id="2145704645"/>
            <p14:sldId id="2145704646"/>
            <p14:sldId id="2145704647"/>
            <p14:sldId id="2145704653"/>
            <p14:sldId id="2145704654"/>
            <p14:sldId id="2145704648"/>
            <p14:sldId id="2145704649"/>
            <p14:sldId id="2145704650"/>
            <p14:sldId id="2145704651"/>
            <p14:sldId id="2145704652"/>
            <p14:sldId id="2145704641"/>
            <p14:sldId id="2145704643"/>
            <p14:sldId id="2145704655"/>
            <p14:sldId id="2145704657"/>
            <p14:sldId id="2145704658"/>
            <p14:sldId id="2145704660"/>
            <p14:sldId id="2145704661"/>
            <p14:sldId id="2145704662"/>
            <p14:sldId id="2145704663"/>
            <p14:sldId id="2145704664"/>
            <p14:sldId id="292"/>
          </p14:sldIdLst>
        </p14:section>
        <p14:section name="其他" id="{ACFBF1BB-6E2D-6547-9EFE-E01E9E49C344}">
          <p14:sldIdLst/>
        </p14:section>
      </p14:sectionLst>
    </p:ext>
    <p:ext uri="{EFAFB233-063F-42B5-8137-9DF3F51BA10A}">
      <p15:sldGuideLst xmlns:p15="http://schemas.microsoft.com/office/powerpoint/2012/main">
        <p15:guide id="2" pos="7333" userDrawn="1">
          <p15:clr>
            <a:srgbClr val="A4A3A4"/>
          </p15:clr>
        </p15:guide>
        <p15:guide id="3" orient="horz" pos="777" userDrawn="1">
          <p15:clr>
            <a:srgbClr val="A4A3A4"/>
          </p15:clr>
        </p15:guide>
        <p15:guide id="4" pos="347" userDrawn="1">
          <p15:clr>
            <a:srgbClr val="A4A3A4"/>
          </p15:clr>
        </p15:guide>
        <p15:guide id="6" orient="horz" pos="3793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B32B0A4F-3CB2-66A5-3214-958979847ABC}" name="office" initials="o" userId="office" providerId="None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iang jimmy" initials="lj" lastIdx="9" clrIdx="0">
    <p:extLst>
      <p:ext uri="{19B8F6BF-5375-455C-9EA6-DF929625EA0E}">
        <p15:presenceInfo xmlns:p15="http://schemas.microsoft.com/office/powerpoint/2012/main" userId="8e71b35e1471bfb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D5FED"/>
    <a:srgbClr val="FC6E16"/>
    <a:srgbClr val="C0C9E5"/>
    <a:srgbClr val="FFCE3A"/>
    <a:srgbClr val="3266FE"/>
    <a:srgbClr val="F2F2F2"/>
    <a:srgbClr val="54E2DD"/>
    <a:srgbClr val="32CDB9"/>
    <a:srgbClr val="F2F2F1"/>
    <a:srgbClr val="80E2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浅色样式 3 - 强调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9059" autoAdjust="0"/>
    <p:restoredTop sz="72698" autoAdjust="0"/>
  </p:normalViewPr>
  <p:slideViewPr>
    <p:cSldViewPr snapToGrid="0">
      <p:cViewPr varScale="1">
        <p:scale>
          <a:sx n="67" d="100"/>
          <a:sy n="67" d="100"/>
        </p:scale>
        <p:origin x="46" y="108"/>
      </p:cViewPr>
      <p:guideLst>
        <p:guide pos="7333"/>
        <p:guide orient="horz" pos="777"/>
        <p:guide pos="347"/>
        <p:guide orient="horz" pos="379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gs" Target="tags/tag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commentAuthors" Target="commentAuthors.xml"/><Relationship Id="rId45" Type="http://schemas.microsoft.com/office/2018/10/relationships/authors" Target="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577D22-AD28-43FC-8EB4-B134A7D334C3}" type="datetimeFigureOut">
              <a:rPr lang="zh-CN" altLang="en-US" smtClean="0"/>
              <a:t>2023/2/20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8C8EFA-96ED-4A18-B46D-8BDC030E3AF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63643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这次分享主要介绍下</a:t>
            </a:r>
            <a:r>
              <a:rPr kumimoji="1" lang="en-US" altLang="zh-CN" dirty="0"/>
              <a:t>CPU</a:t>
            </a:r>
            <a:r>
              <a:rPr kumimoji="1" lang="zh-CN" altLang="en-US" dirty="0"/>
              <a:t>中的</a:t>
            </a:r>
            <a:r>
              <a:rPr kumimoji="1" lang="en-US" altLang="zh-CN" dirty="0"/>
              <a:t>Cache</a:t>
            </a:r>
            <a:r>
              <a:rPr kumimoji="1" lang="zh-CN" altLang="en-US" dirty="0"/>
              <a:t>结构</a:t>
            </a:r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8C8EFA-96ED-4A18-B46D-8BDC030E3AF6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42582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8C8EFA-96ED-4A18-B46D-8BDC030E3AF6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17496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8C8EFA-96ED-4A18-B46D-8BDC030E3AF6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99407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8C8EFA-96ED-4A18-B46D-8BDC030E3AF6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47414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8C8EFA-96ED-4A18-B46D-8BDC030E3AF6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47781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8C8EFA-96ED-4A18-B46D-8BDC030E3AF6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38195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8C8EFA-96ED-4A18-B46D-8BDC030E3AF6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07089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8C8EFA-96ED-4A18-B46D-8BDC030E3AF6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09076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8C8EFA-96ED-4A18-B46D-8BDC030E3AF6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99351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8C8EFA-96ED-4A18-B46D-8BDC030E3AF6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05018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8C8EFA-96ED-4A18-B46D-8BDC030E3AF6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28730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8C8EFA-96ED-4A18-B46D-8BDC030E3AF6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557897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8C8EFA-96ED-4A18-B46D-8BDC030E3AF6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124868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8C8EFA-96ED-4A18-B46D-8BDC030E3AF6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489260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8C8EFA-96ED-4A18-B46D-8BDC030E3AF6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47339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8C8EFA-96ED-4A18-B46D-8BDC030E3AF6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896733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8C8EFA-96ED-4A18-B46D-8BDC030E3AF6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32356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8C8EFA-96ED-4A18-B46D-8BDC030E3AF6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470278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8C8EFA-96ED-4A18-B46D-8BDC030E3AF6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67706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8C8EFA-96ED-4A18-B46D-8BDC030E3AF6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864150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8C8EFA-96ED-4A18-B46D-8BDC030E3AF6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43987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8C8EFA-96ED-4A18-B46D-8BDC030E3AF6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8958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8C8EFA-96ED-4A18-B46D-8BDC030E3AF6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582829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8C8EFA-96ED-4A18-B46D-8BDC030E3AF6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873367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8C8EFA-96ED-4A18-B46D-8BDC030E3AF6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777992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8C8EFA-96ED-4A18-B46D-8BDC030E3AF6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60974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8C8EFA-96ED-4A18-B46D-8BDC030E3AF6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287579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8C8EFA-96ED-4A18-B46D-8BDC030E3AF6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182679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8C8EFA-96ED-4A18-B46D-8BDC030E3AF6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435853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8C8EFA-96ED-4A18-B46D-8BDC030E3AF6}" type="slidenum">
              <a:rPr lang="zh-CN" altLang="en-US" smtClean="0"/>
              <a:t>36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pPr marL="171450" indent="-171450">
              <a:buFontTx/>
              <a:buChar char="-"/>
            </a:pPr>
            <a:r>
              <a:rPr lang="zh-CN" altLang="en-US" dirty="0"/>
              <a:t>以</a:t>
            </a:r>
            <a:r>
              <a:rPr lang="en-US" altLang="zh-CN" dirty="0"/>
              <a:t>4bit</a:t>
            </a:r>
            <a:r>
              <a:rPr lang="zh-CN" altLang="en-US" dirty="0"/>
              <a:t>位地址举例子。假设缓存大小为</a:t>
            </a:r>
            <a:r>
              <a:rPr lang="en-US" altLang="zh-CN" dirty="0"/>
              <a:t>4</a:t>
            </a:r>
            <a:r>
              <a:rPr lang="zh-CN" altLang="en-US" dirty="0"/>
              <a:t>。 考虑到空间特征，很容易想到用低</a:t>
            </a:r>
            <a:r>
              <a:rPr lang="en-US" altLang="zh-CN" dirty="0"/>
              <a:t>2bit</a:t>
            </a:r>
            <a:r>
              <a:rPr lang="zh-CN" altLang="en-US" dirty="0"/>
              <a:t>作为</a:t>
            </a:r>
            <a:r>
              <a:rPr lang="en-US" altLang="zh-CN" dirty="0"/>
              <a:t>index</a:t>
            </a:r>
            <a:r>
              <a:rPr lang="zh-CN" altLang="en-US" dirty="0"/>
              <a:t>， 去</a:t>
            </a:r>
            <a:r>
              <a:rPr lang="en-US" altLang="zh-CN" dirty="0"/>
              <a:t>cache</a:t>
            </a:r>
            <a:r>
              <a:rPr lang="zh-CN" altLang="en-US" dirty="0"/>
              <a:t>里寻找。</a:t>
            </a:r>
            <a:endParaRPr lang="en-US" altLang="zh-CN" dirty="0"/>
          </a:p>
          <a:p>
            <a:pPr marL="171450" indent="-171450">
              <a:buFontTx/>
              <a:buChar char="-"/>
            </a:pPr>
            <a:r>
              <a:rPr lang="en-US" altLang="zh-CN" dirty="0"/>
              <a:t>Cache </a:t>
            </a:r>
            <a:r>
              <a:rPr lang="zh-CN" altLang="en-US" dirty="0"/>
              <a:t>里的</a:t>
            </a:r>
            <a:r>
              <a:rPr lang="en-US" altLang="zh-CN" dirty="0"/>
              <a:t>tag </a:t>
            </a:r>
            <a:r>
              <a:rPr lang="zh-CN" altLang="en-US" dirty="0"/>
              <a:t>存放高位地址值。</a:t>
            </a:r>
            <a:endParaRPr lang="en-US" altLang="zh-CN" dirty="0"/>
          </a:p>
          <a:p>
            <a:pPr marL="171450" indent="-171450">
              <a:buFontTx/>
              <a:buChar char="-"/>
            </a:pPr>
            <a:r>
              <a:rPr lang="zh-CN" altLang="en-US" dirty="0"/>
              <a:t>通过对比</a:t>
            </a:r>
            <a:r>
              <a:rPr lang="en-US" altLang="zh-CN" dirty="0"/>
              <a:t>cache </a:t>
            </a:r>
            <a:r>
              <a:rPr lang="zh-CN" altLang="en-US" dirty="0"/>
              <a:t>里的</a:t>
            </a:r>
            <a:r>
              <a:rPr lang="en-US" altLang="zh-CN" dirty="0"/>
              <a:t>tag </a:t>
            </a:r>
            <a:r>
              <a:rPr lang="zh-CN" altLang="en-US" dirty="0"/>
              <a:t>和 原来地址的高 </a:t>
            </a:r>
            <a:r>
              <a:rPr lang="en-US" altLang="zh-CN" dirty="0"/>
              <a:t>2bit</a:t>
            </a:r>
            <a:r>
              <a:rPr lang="zh-CN" altLang="en-US" dirty="0"/>
              <a:t>来判定是否存在</a:t>
            </a:r>
            <a:r>
              <a:rPr lang="en-US" altLang="zh-CN" dirty="0"/>
              <a:t>cache</a:t>
            </a:r>
            <a:r>
              <a:rPr lang="zh-CN" altLang="en-US" dirty="0"/>
              <a:t>里。</a:t>
            </a:r>
            <a:endParaRPr lang="en-US" altLang="zh-CN" dirty="0"/>
          </a:p>
          <a:p>
            <a:pPr marL="171450" indent="-171450">
              <a:buFontTx/>
              <a:buChar char="-"/>
            </a:pPr>
            <a:r>
              <a:rPr lang="zh-CN" altLang="en-US" dirty="0"/>
              <a:t>例如 地址</a:t>
            </a:r>
            <a:r>
              <a:rPr lang="en-US" altLang="zh-CN" dirty="0"/>
              <a:t>12</a:t>
            </a:r>
            <a:r>
              <a:rPr lang="zh-CN" altLang="en-US" dirty="0"/>
              <a:t>， 那么可以知道</a:t>
            </a:r>
            <a:r>
              <a:rPr lang="en-US" altLang="zh-CN" dirty="0"/>
              <a:t>cache</a:t>
            </a:r>
            <a:r>
              <a:rPr lang="zh-CN" altLang="en-US" dirty="0"/>
              <a:t>的索引是</a:t>
            </a:r>
            <a:r>
              <a:rPr lang="en-US" altLang="zh-CN" dirty="0"/>
              <a:t>2</a:t>
            </a:r>
            <a:r>
              <a:rPr lang="zh-CN" altLang="en-US" dirty="0"/>
              <a:t>，通过比对</a:t>
            </a:r>
            <a:r>
              <a:rPr lang="en-US" altLang="zh-CN" dirty="0"/>
              <a:t>cache</a:t>
            </a:r>
            <a:r>
              <a:rPr lang="zh-CN" altLang="en-US" dirty="0"/>
              <a:t>里</a:t>
            </a:r>
            <a:r>
              <a:rPr lang="en-US" altLang="zh-CN" dirty="0"/>
              <a:t>tag</a:t>
            </a:r>
            <a:r>
              <a:rPr lang="zh-CN" altLang="en-US" dirty="0"/>
              <a:t>的值</a:t>
            </a:r>
            <a:r>
              <a:rPr lang="en-US" altLang="zh-CN" dirty="0"/>
              <a:t>1 </a:t>
            </a:r>
            <a:r>
              <a:rPr lang="zh-CN" altLang="en-US" dirty="0"/>
              <a:t>和地址</a:t>
            </a:r>
            <a:r>
              <a:rPr lang="en-US" altLang="zh-CN" dirty="0"/>
              <a:t>12</a:t>
            </a:r>
            <a:r>
              <a:rPr lang="zh-CN" altLang="en-US" dirty="0"/>
              <a:t>的高</a:t>
            </a:r>
            <a:r>
              <a:rPr lang="en-US" altLang="zh-CN" dirty="0"/>
              <a:t>2bit</a:t>
            </a:r>
            <a:r>
              <a:rPr lang="zh-CN" altLang="en-US" dirty="0"/>
              <a:t>，发现相同。因此可以确定地址</a:t>
            </a:r>
            <a:r>
              <a:rPr lang="en-US" altLang="zh-CN" dirty="0"/>
              <a:t>12</a:t>
            </a:r>
            <a:r>
              <a:rPr lang="zh-CN" altLang="en-US" dirty="0"/>
              <a:t>的数据存在</a:t>
            </a:r>
            <a:r>
              <a:rPr lang="en-US" altLang="zh-CN" dirty="0"/>
              <a:t>cache</a:t>
            </a:r>
            <a:r>
              <a:rPr lang="zh-CN" altLang="en-US" dirty="0"/>
              <a:t>中。</a:t>
            </a:r>
            <a:endParaRPr lang="en-US" altLang="zh-CN" dirty="0"/>
          </a:p>
          <a:p>
            <a:pPr marL="171450" indent="-171450">
              <a:buFontTx/>
              <a:buChar char="-"/>
            </a:pPr>
            <a:r>
              <a:rPr lang="zh-CN" altLang="en-US" dirty="0"/>
              <a:t>相反 地址</a:t>
            </a:r>
            <a:r>
              <a:rPr lang="en-US" altLang="zh-CN" dirty="0"/>
              <a:t>20</a:t>
            </a:r>
            <a:r>
              <a:rPr lang="zh-CN" altLang="en-US" dirty="0"/>
              <a:t>， 通过索引</a:t>
            </a:r>
            <a:r>
              <a:rPr lang="en-US" altLang="zh-CN" dirty="0"/>
              <a:t>0 </a:t>
            </a:r>
            <a:r>
              <a:rPr lang="zh-CN" altLang="en-US" dirty="0"/>
              <a:t>定位到</a:t>
            </a:r>
            <a:r>
              <a:rPr lang="en-US" altLang="zh-CN" dirty="0"/>
              <a:t>cache</a:t>
            </a:r>
            <a:r>
              <a:rPr lang="zh-CN" altLang="en-US" dirty="0"/>
              <a:t>这一行中</a:t>
            </a:r>
            <a:r>
              <a:rPr lang="en-US" altLang="zh-CN" dirty="0"/>
              <a:t>tag</a:t>
            </a:r>
            <a:r>
              <a:rPr lang="zh-CN" altLang="en-US" dirty="0"/>
              <a:t>是</a:t>
            </a:r>
            <a:r>
              <a:rPr lang="en-US" altLang="zh-CN" dirty="0"/>
              <a:t>0</a:t>
            </a:r>
            <a:r>
              <a:rPr lang="zh-CN" altLang="en-US" dirty="0"/>
              <a:t>，发现不相符，即</a:t>
            </a:r>
            <a:r>
              <a:rPr lang="en-US" altLang="zh-CN" dirty="0"/>
              <a:t>20</a:t>
            </a:r>
            <a:r>
              <a:rPr lang="zh-CN" altLang="en-US" dirty="0"/>
              <a:t>地址的数据没有在</a:t>
            </a:r>
            <a:r>
              <a:rPr lang="en-US" altLang="zh-CN" dirty="0"/>
              <a:t>cache</a:t>
            </a:r>
            <a:r>
              <a:rPr lang="zh-CN" altLang="en-US" dirty="0"/>
              <a:t>中缓存。 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8C8EFA-96ED-4A18-B46D-8BDC030E3AF6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1736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zh-CN" altLang="en-US" dirty="0"/>
              <a:t>现在我们来看下实际</a:t>
            </a:r>
            <a:r>
              <a:rPr lang="en-US" altLang="zh-CN" dirty="0"/>
              <a:t>CPU</a:t>
            </a:r>
            <a:r>
              <a:rPr lang="zh-CN" altLang="en-US" dirty="0"/>
              <a:t>中的</a:t>
            </a:r>
            <a:r>
              <a:rPr lang="en-US" altLang="zh-CN" dirty="0"/>
              <a:t>cache </a:t>
            </a:r>
            <a:r>
              <a:rPr lang="zh-CN" altLang="en-US" dirty="0"/>
              <a:t>结构， </a:t>
            </a:r>
            <a:endParaRPr lang="en-US" altLang="zh-CN" dirty="0"/>
          </a:p>
          <a:p>
            <a:pPr marL="171450" indent="-171450">
              <a:buFontTx/>
              <a:buChar char="-"/>
            </a:pPr>
            <a:r>
              <a:rPr lang="zh-CN" altLang="en-US" dirty="0"/>
              <a:t>图中展示的就是基本的</a:t>
            </a:r>
            <a:r>
              <a:rPr lang="en-US" altLang="zh-CN" dirty="0"/>
              <a:t>cache</a:t>
            </a:r>
            <a:r>
              <a:rPr lang="zh-CN" altLang="en-US" dirty="0"/>
              <a:t>结构</a:t>
            </a:r>
            <a:endParaRPr lang="en-US" altLang="zh-CN" dirty="0"/>
          </a:p>
          <a:p>
            <a:pPr marL="171450" indent="-171450">
              <a:buFontTx/>
              <a:buChar char="-"/>
            </a:pPr>
            <a:r>
              <a:rPr lang="zh-CN" altLang="en-US" dirty="0"/>
              <a:t>地址被分成了三部分 </a:t>
            </a:r>
            <a:r>
              <a:rPr lang="en-US" altLang="zh-CN" dirty="0"/>
              <a:t>tag </a:t>
            </a:r>
            <a:r>
              <a:rPr lang="zh-CN" altLang="en-US" dirty="0"/>
              <a:t>，</a:t>
            </a:r>
            <a:r>
              <a:rPr lang="en-US" altLang="zh-CN" dirty="0"/>
              <a:t>index</a:t>
            </a:r>
            <a:r>
              <a:rPr lang="zh-CN" altLang="en-US" dirty="0"/>
              <a:t>， </a:t>
            </a:r>
            <a:r>
              <a:rPr lang="en-US" altLang="zh-CN" dirty="0"/>
              <a:t>block offset</a:t>
            </a:r>
            <a:r>
              <a:rPr lang="zh-CN" altLang="en-US" dirty="0"/>
              <a:t>。</a:t>
            </a:r>
            <a:endParaRPr lang="en-US" altLang="zh-CN" dirty="0"/>
          </a:p>
          <a:p>
            <a:pPr marL="171450" indent="-171450">
              <a:buFontTx/>
              <a:buChar char="-"/>
            </a:pPr>
            <a:r>
              <a:rPr lang="en-US" altLang="zh-CN" dirty="0"/>
              <a:t>Index  </a:t>
            </a:r>
            <a:r>
              <a:rPr lang="zh-CN" altLang="en-US" dirty="0"/>
              <a:t>用来表示</a:t>
            </a:r>
            <a:r>
              <a:rPr lang="en-US" altLang="zh-CN" dirty="0"/>
              <a:t>cache</a:t>
            </a:r>
            <a:r>
              <a:rPr lang="zh-CN" altLang="en-US" dirty="0"/>
              <a:t>索引</a:t>
            </a:r>
            <a:endParaRPr lang="en-US" altLang="zh-CN" dirty="0"/>
          </a:p>
          <a:p>
            <a:pPr marL="171450" indent="-171450">
              <a:buFontTx/>
              <a:buChar char="-"/>
            </a:pPr>
            <a:r>
              <a:rPr lang="en-US" altLang="zh-CN" dirty="0"/>
              <a:t>Tag </a:t>
            </a:r>
            <a:r>
              <a:rPr lang="zh-CN" altLang="en-US" dirty="0"/>
              <a:t>同样也是存放高位地址，用来判定是否命中。</a:t>
            </a:r>
            <a:endParaRPr lang="en-US" altLang="zh-CN" dirty="0"/>
          </a:p>
          <a:p>
            <a:pPr marL="171450" indent="-171450">
              <a:buFontTx/>
              <a:buChar char="-"/>
            </a:pPr>
            <a:r>
              <a:rPr lang="zh-CN" altLang="en-US" dirty="0"/>
              <a:t>但是多出来一个 </a:t>
            </a:r>
            <a:r>
              <a:rPr lang="en-US" altLang="zh-CN" dirty="0"/>
              <a:t>offset</a:t>
            </a:r>
            <a:r>
              <a:rPr lang="zh-CN" altLang="en-US" dirty="0"/>
              <a:t>。</a:t>
            </a:r>
            <a:r>
              <a:rPr lang="en-US" altLang="zh-CN" dirty="0"/>
              <a:t>Offset</a:t>
            </a:r>
            <a:r>
              <a:rPr lang="zh-CN" altLang="en-US" dirty="0"/>
              <a:t>能表示大小 </a:t>
            </a:r>
            <a:r>
              <a:rPr lang="en-US" altLang="zh-CN" dirty="0"/>
              <a:t>cache line </a:t>
            </a:r>
            <a:r>
              <a:rPr lang="zh-CN" altLang="en-US" dirty="0"/>
              <a:t>大小。</a:t>
            </a:r>
            <a:endParaRPr lang="en-US" altLang="zh-CN" dirty="0"/>
          </a:p>
          <a:p>
            <a:pPr marL="171450" indent="-171450">
              <a:buFontTx/>
              <a:buChar char="-"/>
            </a:pPr>
            <a:r>
              <a:rPr lang="en-US" altLang="zh-CN" dirty="0"/>
              <a:t>Cache line</a:t>
            </a:r>
            <a:r>
              <a:rPr lang="zh-CN" altLang="en-US" dirty="0"/>
              <a:t>越大 相当于来同样容量的</a:t>
            </a:r>
            <a:r>
              <a:rPr lang="en-US" altLang="zh-CN" dirty="0"/>
              <a:t>cache</a:t>
            </a:r>
            <a:r>
              <a:rPr lang="zh-CN" altLang="en-US" dirty="0"/>
              <a:t>面积越， 但是</a:t>
            </a:r>
            <a:r>
              <a:rPr lang="en-US" altLang="zh-CN" dirty="0"/>
              <a:t>cache line</a:t>
            </a:r>
            <a:r>
              <a:rPr lang="zh-CN" altLang="en-US" dirty="0"/>
              <a:t>的位宽就变得很大。</a:t>
            </a:r>
            <a:endParaRPr lang="en-US" altLang="zh-CN" dirty="0"/>
          </a:p>
          <a:p>
            <a:pPr marL="171450" indent="-171450">
              <a:buFontTx/>
              <a:buChar char="-"/>
            </a:pPr>
            <a:r>
              <a:rPr lang="zh-CN" altLang="en-US" dirty="0"/>
              <a:t>各种因素的折中下</a:t>
            </a:r>
            <a:r>
              <a:rPr lang="en-US" altLang="zh-CN" dirty="0"/>
              <a:t>cache line </a:t>
            </a:r>
            <a:r>
              <a:rPr lang="zh-CN" altLang="en-US" dirty="0"/>
              <a:t>一般是</a:t>
            </a:r>
            <a:r>
              <a:rPr lang="en-US" altLang="zh-CN" dirty="0"/>
              <a:t>64byte </a:t>
            </a:r>
            <a:r>
              <a:rPr lang="zh-CN" altLang="en-US" dirty="0"/>
              <a:t>也就是</a:t>
            </a:r>
            <a:r>
              <a:rPr lang="en-US" altLang="zh-CN" dirty="0"/>
              <a:t>512bit</a:t>
            </a:r>
            <a:r>
              <a:rPr lang="zh-CN" altLang="en-US" dirty="0"/>
              <a:t>， </a:t>
            </a:r>
            <a:r>
              <a:rPr lang="en-US" altLang="zh-CN" dirty="0"/>
              <a:t>L2 </a:t>
            </a:r>
            <a:r>
              <a:rPr lang="zh-CN" altLang="en-US" dirty="0"/>
              <a:t>到</a:t>
            </a:r>
            <a:r>
              <a:rPr lang="en-US" altLang="zh-CN" dirty="0"/>
              <a:t>L1 </a:t>
            </a:r>
            <a:r>
              <a:rPr lang="zh-CN" altLang="en-US" dirty="0"/>
              <a:t>数据位宽</a:t>
            </a:r>
            <a:r>
              <a:rPr lang="en-US" altLang="zh-CN" dirty="0"/>
              <a:t>512bit</a:t>
            </a:r>
            <a:r>
              <a:rPr lang="zh-CN" altLang="en-US" dirty="0"/>
              <a:t>。一般</a:t>
            </a:r>
            <a:r>
              <a:rPr lang="en-US" altLang="zh-CN" dirty="0"/>
              <a:t>DDR BL</a:t>
            </a:r>
            <a:r>
              <a:rPr lang="zh-CN" altLang="en-US" dirty="0"/>
              <a:t>也会设置成</a:t>
            </a:r>
            <a:r>
              <a:rPr lang="en-US" altLang="zh-CN" dirty="0"/>
              <a:t>64byte</a:t>
            </a:r>
            <a:r>
              <a:rPr lang="zh-CN" altLang="en-US" dirty="0"/>
              <a:t>。</a:t>
            </a:r>
            <a:endParaRPr lang="en-US" altLang="zh-CN" dirty="0"/>
          </a:p>
          <a:p>
            <a:pPr marL="171450" indent="-171450">
              <a:buFontTx/>
              <a:buChar char="-"/>
            </a:pPr>
            <a:r>
              <a:rPr lang="zh-CN" altLang="en-US" dirty="0"/>
              <a:t>每一行的开头用一个</a:t>
            </a:r>
            <a:r>
              <a:rPr lang="en-US" altLang="zh-CN" dirty="0"/>
              <a:t>bit</a:t>
            </a:r>
            <a:r>
              <a:rPr lang="zh-CN" altLang="en-US" dirty="0"/>
              <a:t>表示这一行数据是否有效。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8C8EFA-96ED-4A18-B46D-8BDC030E3AF6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61249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刚刚已经描述了</a:t>
            </a:r>
            <a:r>
              <a:rPr lang="en-US" altLang="zh-CN" dirty="0"/>
              <a:t>cache</a:t>
            </a:r>
            <a:r>
              <a:rPr lang="zh-CN" altLang="en-US" dirty="0"/>
              <a:t>的基本工作原理，那我们来看另外一种很常见的情况</a:t>
            </a:r>
            <a:endParaRPr lang="en-US" altLang="zh-CN" dirty="0"/>
          </a:p>
          <a:p>
            <a:r>
              <a:rPr lang="zh-CN" altLang="en-US" dirty="0"/>
              <a:t>还是以</a:t>
            </a:r>
            <a:r>
              <a:rPr lang="en-US" altLang="zh-CN" dirty="0"/>
              <a:t>4bit</a:t>
            </a:r>
            <a:r>
              <a:rPr lang="zh-CN" altLang="en-US" dirty="0"/>
              <a:t>地址作为例子</a:t>
            </a:r>
            <a:endParaRPr lang="en-US" altLang="zh-CN" dirty="0"/>
          </a:p>
          <a:p>
            <a:r>
              <a:rPr lang="zh-CN" altLang="en-US" dirty="0"/>
              <a:t>假设我们一次访问</a:t>
            </a:r>
            <a:r>
              <a:rPr lang="en-US" altLang="zh-CN" dirty="0"/>
              <a:t>00</a:t>
            </a:r>
            <a:r>
              <a:rPr lang="zh-CN" altLang="en-US" dirty="0"/>
              <a:t>， </a:t>
            </a:r>
            <a:r>
              <a:rPr lang="en-US" altLang="zh-CN" dirty="0"/>
              <a:t>10</a:t>
            </a:r>
            <a:r>
              <a:rPr lang="zh-CN" altLang="en-US" dirty="0"/>
              <a:t>， </a:t>
            </a:r>
            <a:r>
              <a:rPr lang="en-US" altLang="zh-CN" dirty="0"/>
              <a:t>00</a:t>
            </a:r>
            <a:r>
              <a:rPr lang="zh-CN" altLang="en-US" dirty="0"/>
              <a:t>， </a:t>
            </a:r>
            <a:r>
              <a:rPr lang="en-US" altLang="zh-CN" dirty="0"/>
              <a:t>10</a:t>
            </a:r>
            <a:r>
              <a:rPr lang="zh-CN" altLang="en-US" dirty="0"/>
              <a:t>， </a:t>
            </a:r>
            <a:r>
              <a:rPr lang="en-US" altLang="zh-CN" dirty="0"/>
              <a:t>00</a:t>
            </a:r>
          </a:p>
          <a:p>
            <a:r>
              <a:rPr lang="zh-CN" altLang="en-US" dirty="0"/>
              <a:t>上电 </a:t>
            </a:r>
            <a:r>
              <a:rPr lang="en-US" altLang="zh-CN" dirty="0"/>
              <a:t>cache</a:t>
            </a:r>
            <a:r>
              <a:rPr lang="zh-CN" altLang="en-US" dirty="0"/>
              <a:t>里的数据都是无效，</a:t>
            </a:r>
            <a:endParaRPr lang="en-US" altLang="zh-CN" dirty="0"/>
          </a:p>
          <a:p>
            <a:r>
              <a:rPr lang="en-US" altLang="zh-CN" dirty="0"/>
              <a:t>t0  </a:t>
            </a:r>
            <a:r>
              <a:rPr lang="zh-CN" altLang="en-US" dirty="0"/>
              <a:t>访问</a:t>
            </a:r>
            <a:r>
              <a:rPr lang="en-US" altLang="zh-CN" dirty="0"/>
              <a:t>00</a:t>
            </a:r>
            <a:r>
              <a:rPr lang="zh-CN" altLang="en-US" dirty="0"/>
              <a:t>地址，未命中，然后访问下一级存储，并将</a:t>
            </a:r>
            <a:r>
              <a:rPr lang="en-US" altLang="zh-CN" dirty="0"/>
              <a:t>00 </a:t>
            </a:r>
            <a:r>
              <a:rPr lang="zh-CN" altLang="en-US" dirty="0"/>
              <a:t>地址的内容放到</a:t>
            </a:r>
            <a:r>
              <a:rPr lang="en-US" altLang="zh-CN" dirty="0"/>
              <a:t>cache</a:t>
            </a:r>
            <a:r>
              <a:rPr lang="zh-CN" altLang="en-US" dirty="0"/>
              <a:t>里。</a:t>
            </a:r>
            <a:endParaRPr lang="en-US" altLang="zh-CN" dirty="0"/>
          </a:p>
          <a:p>
            <a:r>
              <a:rPr lang="en-US" altLang="zh-CN" dirty="0"/>
              <a:t>t1  </a:t>
            </a:r>
            <a:r>
              <a:rPr lang="zh-CN" altLang="en-US" dirty="0"/>
              <a:t>访问</a:t>
            </a:r>
            <a:r>
              <a:rPr lang="en-US" altLang="zh-CN" dirty="0"/>
              <a:t>10</a:t>
            </a:r>
            <a:r>
              <a:rPr lang="zh-CN" altLang="en-US" dirty="0"/>
              <a:t>地址，未命中， 同样也需要访问下一级存储， 并将</a:t>
            </a:r>
            <a:r>
              <a:rPr lang="en-US" altLang="zh-CN" dirty="0"/>
              <a:t>10</a:t>
            </a:r>
            <a:r>
              <a:rPr lang="zh-CN" altLang="en-US" dirty="0"/>
              <a:t>的地址放到</a:t>
            </a:r>
            <a:r>
              <a:rPr lang="en-US" altLang="zh-CN" dirty="0"/>
              <a:t>cache</a:t>
            </a:r>
            <a:r>
              <a:rPr lang="zh-CN" altLang="en-US" dirty="0"/>
              <a:t>里。 我们发现 </a:t>
            </a:r>
            <a:r>
              <a:rPr lang="en-US" altLang="zh-CN" dirty="0"/>
              <a:t>00 </a:t>
            </a:r>
            <a:r>
              <a:rPr lang="zh-CN" altLang="en-US" dirty="0"/>
              <a:t>地址和</a:t>
            </a:r>
            <a:r>
              <a:rPr lang="en-US" altLang="zh-CN" dirty="0"/>
              <a:t>10</a:t>
            </a:r>
            <a:r>
              <a:rPr lang="zh-CN" altLang="en-US" dirty="0"/>
              <a:t>地址其实映射到一个</a:t>
            </a:r>
            <a:r>
              <a:rPr lang="en-US" altLang="zh-CN" dirty="0"/>
              <a:t>cache line</a:t>
            </a:r>
            <a:r>
              <a:rPr lang="zh-CN" altLang="en-US" dirty="0"/>
              <a:t>上。</a:t>
            </a:r>
            <a:endParaRPr lang="en-US" altLang="zh-CN" dirty="0"/>
          </a:p>
          <a:p>
            <a:r>
              <a:rPr lang="en-US" altLang="zh-CN" dirty="0"/>
              <a:t>t2  </a:t>
            </a:r>
            <a:r>
              <a:rPr lang="zh-CN" altLang="en-US" dirty="0"/>
              <a:t>访问</a:t>
            </a:r>
            <a:r>
              <a:rPr lang="en-US" altLang="zh-CN" dirty="0"/>
              <a:t>00 </a:t>
            </a:r>
            <a:r>
              <a:rPr lang="zh-CN" altLang="en-US" dirty="0"/>
              <a:t>地址，未命中，需要访问下一级存储。</a:t>
            </a:r>
            <a:endParaRPr lang="en-US" altLang="zh-CN" dirty="0"/>
          </a:p>
          <a:p>
            <a:r>
              <a:rPr lang="en-US" altLang="zh-CN" dirty="0"/>
              <a:t>t3  </a:t>
            </a:r>
            <a:r>
              <a:rPr lang="zh-CN" altLang="en-US" dirty="0"/>
              <a:t>访问</a:t>
            </a:r>
            <a:r>
              <a:rPr lang="en-US" altLang="zh-CN" dirty="0"/>
              <a:t>10 </a:t>
            </a:r>
            <a:r>
              <a:rPr lang="zh-CN" altLang="en-US" dirty="0"/>
              <a:t>地址， 未命中。</a:t>
            </a:r>
            <a:endParaRPr lang="en-US" altLang="zh-CN" dirty="0"/>
          </a:p>
          <a:p>
            <a:r>
              <a:rPr lang="zh-CN" altLang="en-US" dirty="0"/>
              <a:t>虽然有</a:t>
            </a:r>
            <a:r>
              <a:rPr lang="en-US" altLang="zh-CN" dirty="0"/>
              <a:t>cache</a:t>
            </a:r>
            <a:r>
              <a:rPr lang="zh-CN" altLang="en-US" dirty="0"/>
              <a:t>但是 每次都未命中。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8C8EFA-96ED-4A18-B46D-8BDC030E3AF6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11617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虽然说有</a:t>
            </a:r>
            <a:r>
              <a:rPr lang="en-US" altLang="zh-CN" dirty="0"/>
              <a:t>cache</a:t>
            </a:r>
            <a:r>
              <a:rPr lang="zh-CN" altLang="en-US" dirty="0"/>
              <a:t>的存在，但是刚刚的使用场景确是一直未命中。原因是因为两个地址同时映射到一个</a:t>
            </a:r>
            <a:r>
              <a:rPr lang="en-US" altLang="zh-CN" dirty="0"/>
              <a:t>cache</a:t>
            </a:r>
            <a:r>
              <a:rPr lang="zh-CN" altLang="en-US" dirty="0"/>
              <a:t>上。</a:t>
            </a:r>
            <a:endParaRPr lang="en-US" altLang="zh-CN" dirty="0"/>
          </a:p>
          <a:p>
            <a:r>
              <a:rPr lang="zh-CN" altLang="en-US" dirty="0"/>
              <a:t>依次交替修改</a:t>
            </a:r>
            <a:r>
              <a:rPr lang="en-US" altLang="zh-CN" dirty="0"/>
              <a:t>cache</a:t>
            </a:r>
            <a:r>
              <a:rPr lang="zh-CN" altLang="en-US" dirty="0"/>
              <a:t>内容导致，一直未命中。针对这个情况很容易想到一个</a:t>
            </a:r>
            <a:r>
              <a:rPr lang="en-US" altLang="zh-CN" dirty="0"/>
              <a:t>index </a:t>
            </a:r>
            <a:r>
              <a:rPr lang="zh-CN" altLang="en-US" dirty="0"/>
              <a:t>里能不能有两个空间来存储数据，这样子 两个地映射到一个</a:t>
            </a:r>
            <a:r>
              <a:rPr lang="en-US" altLang="zh-CN" dirty="0"/>
              <a:t>cache line</a:t>
            </a:r>
            <a:r>
              <a:rPr lang="zh-CN" altLang="en-US" dirty="0"/>
              <a:t>上就不会发生一直未命中的情况。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T0  </a:t>
            </a:r>
            <a:r>
              <a:rPr lang="zh-CN" altLang="en-US" dirty="0"/>
              <a:t>时刻访问</a:t>
            </a:r>
            <a:r>
              <a:rPr lang="en-US" altLang="zh-CN" dirty="0"/>
              <a:t>00 </a:t>
            </a:r>
            <a:r>
              <a:rPr lang="zh-CN" altLang="en-US" dirty="0"/>
              <a:t>未命中</a:t>
            </a:r>
            <a:endParaRPr lang="en-US" altLang="zh-CN" dirty="0"/>
          </a:p>
          <a:p>
            <a:r>
              <a:rPr lang="en-US" altLang="zh-CN" dirty="0"/>
              <a:t>T1  </a:t>
            </a:r>
            <a:r>
              <a:rPr lang="zh-CN" altLang="en-US" dirty="0"/>
              <a:t>时刻访问</a:t>
            </a:r>
            <a:r>
              <a:rPr lang="en-US" altLang="zh-CN" dirty="0"/>
              <a:t>10 </a:t>
            </a:r>
            <a:r>
              <a:rPr lang="zh-CN" altLang="en-US" dirty="0"/>
              <a:t>未命中</a:t>
            </a:r>
            <a:endParaRPr lang="en-US" altLang="zh-CN" dirty="0"/>
          </a:p>
          <a:p>
            <a:r>
              <a:rPr lang="en-US" altLang="zh-CN" dirty="0"/>
              <a:t>T2  </a:t>
            </a:r>
            <a:r>
              <a:rPr lang="zh-CN" altLang="en-US" dirty="0"/>
              <a:t>时刻访问</a:t>
            </a:r>
            <a:r>
              <a:rPr lang="en-US" altLang="zh-CN" dirty="0"/>
              <a:t>00 </a:t>
            </a:r>
            <a:r>
              <a:rPr lang="zh-CN" altLang="en-US" dirty="0"/>
              <a:t>命中</a:t>
            </a:r>
            <a:endParaRPr lang="en-US" altLang="zh-CN" dirty="0"/>
          </a:p>
          <a:p>
            <a:r>
              <a:rPr lang="en-US" altLang="zh-CN" dirty="0"/>
              <a:t>T3  </a:t>
            </a:r>
            <a:r>
              <a:rPr lang="zh-CN" altLang="en-US" dirty="0"/>
              <a:t>时刻访问</a:t>
            </a:r>
            <a:r>
              <a:rPr lang="en-US" altLang="zh-CN" dirty="0"/>
              <a:t>10 </a:t>
            </a:r>
            <a:r>
              <a:rPr lang="zh-CN" altLang="en-US" dirty="0"/>
              <a:t>命中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这就是我们</a:t>
            </a:r>
            <a:r>
              <a:rPr lang="en-US" altLang="zh-CN" dirty="0"/>
              <a:t>CPU</a:t>
            </a:r>
            <a:r>
              <a:rPr lang="zh-CN" altLang="en-US" dirty="0"/>
              <a:t>里常用的组相连，之前的方式是直接映射。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8C8EFA-96ED-4A18-B46D-8BDC030E3AF6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40975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这就是实际</a:t>
            </a:r>
            <a:r>
              <a:rPr lang="en-US" altLang="zh-CN" dirty="0"/>
              <a:t>CPU</a:t>
            </a:r>
            <a:r>
              <a:rPr lang="zh-CN" altLang="en-US" dirty="0"/>
              <a:t>中组相连的设计。相对于直接映射，组相连硬件上多了一些多路选择器。</a:t>
            </a:r>
            <a:endParaRPr lang="en-US" altLang="zh-CN" dirty="0"/>
          </a:p>
          <a:p>
            <a:r>
              <a:rPr lang="zh-CN" altLang="en-US" dirty="0"/>
              <a:t>但是实际设计的时候又引入了其他的方案选择。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8C8EFA-96ED-4A18-B46D-8BDC030E3AF6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96989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8C8EFA-96ED-4A18-B46D-8BDC030E3AF6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68664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8F9E7A-B02F-6C40-84E0-7228AB15F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579" y="2248245"/>
            <a:ext cx="9528019" cy="1180755"/>
          </a:xfrm>
        </p:spPr>
        <p:txBody>
          <a:bodyPr>
            <a:normAutofit/>
          </a:bodyPr>
          <a:lstStyle>
            <a:lvl1pPr>
              <a:defRPr sz="6000" b="1">
                <a:solidFill>
                  <a:schemeClr val="bg1"/>
                </a:solidFill>
              </a:defRPr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DD9ED44-23D0-E64A-A698-909EF9D5B7C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88900" y="-50006"/>
            <a:ext cx="12382500" cy="6965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2613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白背景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66E35C-6AE0-4B4C-AE06-0D896564EEF5}"/>
              </a:ext>
            </a:extLst>
          </p:cNvPr>
          <p:cNvSpPr txBox="1">
            <a:spLocks/>
          </p:cNvSpPr>
          <p:nvPr userDrawn="1"/>
        </p:nvSpPr>
        <p:spPr>
          <a:xfrm>
            <a:off x="8962129" y="638191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rgbClr val="3266FE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77F0986-6865-4511-87B8-11313F12EDA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433A7DC-8560-6E4F-8046-46A054666887}"/>
              </a:ext>
            </a:extLst>
          </p:cNvPr>
          <p:cNvSpPr txBox="1"/>
          <p:nvPr userDrawn="1"/>
        </p:nvSpPr>
        <p:spPr>
          <a:xfrm>
            <a:off x="512501" y="6427208"/>
            <a:ext cx="549459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dirty="0">
                <a:solidFill>
                  <a:srgbClr val="3266FE"/>
                </a:solidFill>
              </a:rPr>
              <a:t>让智能驾驶更简单 </a:t>
            </a:r>
            <a:r>
              <a:rPr lang="en" altLang="zh-CN" sz="900" dirty="0">
                <a:solidFill>
                  <a:srgbClr val="3266FE"/>
                </a:solidFill>
              </a:rPr>
              <a:t>Make smart driving simpler</a:t>
            </a:r>
            <a:endParaRPr lang="en-US" altLang="zh-CN" sz="900" dirty="0">
              <a:solidFill>
                <a:srgbClr val="3266F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89185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095A5BA7-4493-3E48-8555-9A03B742189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2C5A25A-2FFD-CB4B-A4A1-3A819C5D400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1830" y="5557837"/>
            <a:ext cx="4001770" cy="829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3707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公司介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FA4F44D0-4FD7-C445-B279-F801C03EDDB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72024" y="0"/>
            <a:ext cx="7419975" cy="6858000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F0986-6865-4511-87B8-11313F12EDA9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B7E25E4A-B018-A042-ACC2-A8C44034A435}"/>
              </a:ext>
            </a:extLst>
          </p:cNvPr>
          <p:cNvSpPr>
            <a:spLocks noGrp="1"/>
          </p:cNvSpPr>
          <p:nvPr>
            <p:ph type="body" sz="half" idx="14"/>
          </p:nvPr>
        </p:nvSpPr>
        <p:spPr>
          <a:xfrm>
            <a:off x="2049363" y="1401973"/>
            <a:ext cx="2279827" cy="108722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2000">
                <a:solidFill>
                  <a:schemeClr val="bg2">
                    <a:lumMod val="50000"/>
                  </a:schemeClr>
                </a:solidFill>
              </a:defRPr>
            </a:lvl1pPr>
            <a:lvl2pPr marL="457167" indent="0">
              <a:buNone/>
              <a:defRPr sz="1400"/>
            </a:lvl2pPr>
            <a:lvl3pPr marL="914332" indent="0">
              <a:buNone/>
              <a:defRPr sz="1200"/>
            </a:lvl3pPr>
            <a:lvl4pPr marL="1371498" indent="0">
              <a:buNone/>
              <a:defRPr sz="1000"/>
            </a:lvl4pPr>
            <a:lvl5pPr marL="1828664" indent="0">
              <a:buNone/>
              <a:defRPr sz="1000"/>
            </a:lvl5pPr>
            <a:lvl6pPr marL="2285830" indent="0">
              <a:buNone/>
              <a:defRPr sz="1000"/>
            </a:lvl6pPr>
            <a:lvl7pPr marL="2742994" indent="0">
              <a:buNone/>
              <a:defRPr sz="1000"/>
            </a:lvl7pPr>
            <a:lvl8pPr marL="3200160" indent="0">
              <a:buNone/>
              <a:defRPr sz="1000"/>
            </a:lvl8pPr>
            <a:lvl9pPr marL="3657327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11699591-E566-494B-8540-7B56B07AA8A1}"/>
              </a:ext>
            </a:extLst>
          </p:cNvPr>
          <p:cNvSpPr>
            <a:spLocks noGrp="1"/>
          </p:cNvSpPr>
          <p:nvPr>
            <p:ph type="body" sz="half" idx="15"/>
          </p:nvPr>
        </p:nvSpPr>
        <p:spPr>
          <a:xfrm>
            <a:off x="2049363" y="4475373"/>
            <a:ext cx="2279827" cy="108722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2000">
                <a:solidFill>
                  <a:schemeClr val="bg2">
                    <a:lumMod val="50000"/>
                  </a:schemeClr>
                </a:solidFill>
              </a:defRPr>
            </a:lvl1pPr>
            <a:lvl2pPr marL="457167" indent="0">
              <a:buNone/>
              <a:defRPr sz="1400"/>
            </a:lvl2pPr>
            <a:lvl3pPr marL="914332" indent="0">
              <a:buNone/>
              <a:defRPr sz="1200"/>
            </a:lvl3pPr>
            <a:lvl4pPr marL="1371498" indent="0">
              <a:buNone/>
              <a:defRPr sz="1000"/>
            </a:lvl4pPr>
            <a:lvl5pPr marL="1828664" indent="0">
              <a:buNone/>
              <a:defRPr sz="1000"/>
            </a:lvl5pPr>
            <a:lvl6pPr marL="2285830" indent="0">
              <a:buNone/>
              <a:defRPr sz="1000"/>
            </a:lvl6pPr>
            <a:lvl7pPr marL="2742994" indent="0">
              <a:buNone/>
              <a:defRPr sz="1000"/>
            </a:lvl7pPr>
            <a:lvl8pPr marL="3200160" indent="0">
              <a:buNone/>
              <a:defRPr sz="1000"/>
            </a:lvl8pPr>
            <a:lvl9pPr marL="3657327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57A6A7DC-6E29-E740-B433-CBBDAABA21DC}"/>
              </a:ext>
            </a:extLst>
          </p:cNvPr>
          <p:cNvSpPr>
            <a:spLocks noGrp="1"/>
          </p:cNvSpPr>
          <p:nvPr>
            <p:ph type="body" sz="half" idx="16"/>
          </p:nvPr>
        </p:nvSpPr>
        <p:spPr>
          <a:xfrm>
            <a:off x="2049363" y="2965870"/>
            <a:ext cx="2279827" cy="108722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2000">
                <a:solidFill>
                  <a:schemeClr val="bg2">
                    <a:lumMod val="50000"/>
                  </a:schemeClr>
                </a:solidFill>
              </a:defRPr>
            </a:lvl1pPr>
            <a:lvl2pPr marL="457167" indent="0">
              <a:buNone/>
              <a:defRPr sz="1400"/>
            </a:lvl2pPr>
            <a:lvl3pPr marL="914332" indent="0">
              <a:buNone/>
              <a:defRPr sz="1200"/>
            </a:lvl3pPr>
            <a:lvl4pPr marL="1371498" indent="0">
              <a:buNone/>
              <a:defRPr sz="1000"/>
            </a:lvl4pPr>
            <a:lvl5pPr marL="1828664" indent="0">
              <a:buNone/>
              <a:defRPr sz="1000"/>
            </a:lvl5pPr>
            <a:lvl6pPr marL="2285830" indent="0">
              <a:buNone/>
              <a:defRPr sz="1000"/>
            </a:lvl6pPr>
            <a:lvl7pPr marL="2742994" indent="0">
              <a:buNone/>
              <a:defRPr sz="1000"/>
            </a:lvl7pPr>
            <a:lvl8pPr marL="3200160" indent="0">
              <a:buNone/>
              <a:defRPr sz="1000"/>
            </a:lvl8pPr>
            <a:lvl9pPr marL="3657327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Oval 23">
            <a:extLst>
              <a:ext uri="{FF2B5EF4-FFF2-40B4-BE49-F238E27FC236}">
                <a16:creationId xmlns:a16="http://schemas.microsoft.com/office/drawing/2014/main" id="{C3D736A8-419B-2149-9AE3-DAD96378483D}"/>
              </a:ext>
            </a:extLst>
          </p:cNvPr>
          <p:cNvSpPr/>
          <p:nvPr userDrawn="1"/>
        </p:nvSpPr>
        <p:spPr>
          <a:xfrm>
            <a:off x="4282121" y="1995762"/>
            <a:ext cx="962944" cy="962941"/>
          </a:xfrm>
          <a:prstGeom prst="ellipse">
            <a:avLst/>
          </a:pr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09570"/>
            <a:endParaRPr lang="en-US" sz="320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26" name="Oval 23">
            <a:extLst>
              <a:ext uri="{FF2B5EF4-FFF2-40B4-BE49-F238E27FC236}">
                <a16:creationId xmlns:a16="http://schemas.microsoft.com/office/drawing/2014/main" id="{0A208629-CD7E-834F-8C1A-E4F2992A695D}"/>
              </a:ext>
            </a:extLst>
          </p:cNvPr>
          <p:cNvSpPr/>
          <p:nvPr userDrawn="1"/>
        </p:nvSpPr>
        <p:spPr>
          <a:xfrm>
            <a:off x="4282121" y="3233626"/>
            <a:ext cx="962944" cy="962941"/>
          </a:xfrm>
          <a:prstGeom prst="ellipse">
            <a:avLst/>
          </a:pr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09570"/>
            <a:endParaRPr lang="en-US" sz="320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27" name="Oval 23">
            <a:extLst>
              <a:ext uri="{FF2B5EF4-FFF2-40B4-BE49-F238E27FC236}">
                <a16:creationId xmlns:a16="http://schemas.microsoft.com/office/drawing/2014/main" id="{34A5B289-F4E6-B740-8C2C-248C1E81F538}"/>
              </a:ext>
            </a:extLst>
          </p:cNvPr>
          <p:cNvSpPr/>
          <p:nvPr userDrawn="1"/>
        </p:nvSpPr>
        <p:spPr>
          <a:xfrm>
            <a:off x="4282121" y="4471491"/>
            <a:ext cx="962944" cy="962941"/>
          </a:xfrm>
          <a:prstGeom prst="ellipse">
            <a:avLst/>
          </a:pr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09570"/>
            <a:endParaRPr lang="en-US" sz="320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84C797A5-8239-5B44-BBE5-CC7D534647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92792" y="2148252"/>
            <a:ext cx="6198550" cy="746306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200">
                <a:solidFill>
                  <a:schemeClr val="bg1"/>
                </a:solidFill>
              </a:defRPr>
            </a:lvl1pPr>
            <a:lvl2pPr marL="457167" indent="0">
              <a:buNone/>
              <a:defRPr sz="1400"/>
            </a:lvl2pPr>
            <a:lvl3pPr marL="914332" indent="0">
              <a:buNone/>
              <a:defRPr sz="1200"/>
            </a:lvl3pPr>
            <a:lvl4pPr marL="1371498" indent="0">
              <a:buNone/>
              <a:defRPr sz="1000"/>
            </a:lvl4pPr>
            <a:lvl5pPr marL="1828664" indent="0">
              <a:buNone/>
              <a:defRPr sz="1000"/>
            </a:lvl5pPr>
            <a:lvl6pPr marL="2285830" indent="0">
              <a:buNone/>
              <a:defRPr sz="1000"/>
            </a:lvl6pPr>
            <a:lvl7pPr marL="2742994" indent="0">
              <a:buNone/>
              <a:defRPr sz="1000"/>
            </a:lvl7pPr>
            <a:lvl8pPr marL="3200160" indent="0">
              <a:buNone/>
              <a:defRPr sz="1000"/>
            </a:lvl8pPr>
            <a:lvl9pPr marL="3657327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DFA1CF91-7FE2-CA49-A52A-56B4B7BC753C}"/>
              </a:ext>
            </a:extLst>
          </p:cNvPr>
          <p:cNvSpPr>
            <a:spLocks noGrp="1"/>
          </p:cNvSpPr>
          <p:nvPr>
            <p:ph type="body" sz="half" idx="17"/>
          </p:nvPr>
        </p:nvSpPr>
        <p:spPr>
          <a:xfrm>
            <a:off x="5592792" y="3378017"/>
            <a:ext cx="6198550" cy="746306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200">
                <a:solidFill>
                  <a:schemeClr val="bg1"/>
                </a:solidFill>
              </a:defRPr>
            </a:lvl1pPr>
            <a:lvl2pPr marL="457167" indent="0">
              <a:buNone/>
              <a:defRPr sz="1400"/>
            </a:lvl2pPr>
            <a:lvl3pPr marL="914332" indent="0">
              <a:buNone/>
              <a:defRPr sz="1200"/>
            </a:lvl3pPr>
            <a:lvl4pPr marL="1371498" indent="0">
              <a:buNone/>
              <a:defRPr sz="1000"/>
            </a:lvl4pPr>
            <a:lvl5pPr marL="1828664" indent="0">
              <a:buNone/>
              <a:defRPr sz="1000"/>
            </a:lvl5pPr>
            <a:lvl6pPr marL="2285830" indent="0">
              <a:buNone/>
              <a:defRPr sz="1000"/>
            </a:lvl6pPr>
            <a:lvl7pPr marL="2742994" indent="0">
              <a:buNone/>
              <a:defRPr sz="1000"/>
            </a:lvl7pPr>
            <a:lvl8pPr marL="3200160" indent="0">
              <a:buNone/>
              <a:defRPr sz="1000"/>
            </a:lvl8pPr>
            <a:lvl9pPr marL="3657327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39495295-BC72-2149-AF09-7CBC91A1EFC1}"/>
              </a:ext>
            </a:extLst>
          </p:cNvPr>
          <p:cNvSpPr>
            <a:spLocks noGrp="1"/>
          </p:cNvSpPr>
          <p:nvPr>
            <p:ph type="body" sz="half" idx="18"/>
          </p:nvPr>
        </p:nvSpPr>
        <p:spPr>
          <a:xfrm>
            <a:off x="5592792" y="4584517"/>
            <a:ext cx="6198550" cy="746306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200">
                <a:solidFill>
                  <a:schemeClr val="bg1"/>
                </a:solidFill>
              </a:defRPr>
            </a:lvl1pPr>
            <a:lvl2pPr marL="457167" indent="0">
              <a:buNone/>
              <a:defRPr sz="1400"/>
            </a:lvl2pPr>
            <a:lvl3pPr marL="914332" indent="0">
              <a:buNone/>
              <a:defRPr sz="1200"/>
            </a:lvl3pPr>
            <a:lvl4pPr marL="1371498" indent="0">
              <a:buNone/>
              <a:defRPr sz="1000"/>
            </a:lvl4pPr>
            <a:lvl5pPr marL="1828664" indent="0">
              <a:buNone/>
              <a:defRPr sz="1000"/>
            </a:lvl5pPr>
            <a:lvl6pPr marL="2285830" indent="0">
              <a:buNone/>
              <a:defRPr sz="1000"/>
            </a:lvl6pPr>
            <a:lvl7pPr marL="2742994" indent="0">
              <a:buNone/>
              <a:defRPr sz="1000"/>
            </a:lvl7pPr>
            <a:lvl8pPr marL="3200160" indent="0">
              <a:buNone/>
              <a:defRPr sz="1000"/>
            </a:lvl8pPr>
            <a:lvl9pPr marL="3657327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38" name="直线连接符 37">
            <a:extLst>
              <a:ext uri="{FF2B5EF4-FFF2-40B4-BE49-F238E27FC236}">
                <a16:creationId xmlns:a16="http://schemas.microsoft.com/office/drawing/2014/main" id="{D133D580-2366-5449-AABA-EEA34A351B85}"/>
              </a:ext>
            </a:extLst>
          </p:cNvPr>
          <p:cNvCxnSpPr/>
          <p:nvPr userDrawn="1"/>
        </p:nvCxnSpPr>
        <p:spPr>
          <a:xfrm>
            <a:off x="5592792" y="3124200"/>
            <a:ext cx="6198550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线连接符 38">
            <a:extLst>
              <a:ext uri="{FF2B5EF4-FFF2-40B4-BE49-F238E27FC236}">
                <a16:creationId xmlns:a16="http://schemas.microsoft.com/office/drawing/2014/main" id="{A9579C3F-FD98-4F44-AB42-5C43CE9F2B63}"/>
              </a:ext>
            </a:extLst>
          </p:cNvPr>
          <p:cNvCxnSpPr/>
          <p:nvPr userDrawn="1"/>
        </p:nvCxnSpPr>
        <p:spPr>
          <a:xfrm>
            <a:off x="5592792" y="4368800"/>
            <a:ext cx="6198550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90042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D203F1E0-359C-454C-83B5-D0B3EEB036B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548C635B-C8ED-B543-B4E6-6FCC1539085E}"/>
              </a:ext>
            </a:extLst>
          </p:cNvPr>
          <p:cNvSpPr>
            <a:spLocks noGrp="1"/>
          </p:cNvSpPr>
          <p:nvPr>
            <p:ph type="body" sz="half" idx="15"/>
          </p:nvPr>
        </p:nvSpPr>
        <p:spPr>
          <a:xfrm>
            <a:off x="576000" y="1087180"/>
            <a:ext cx="6324530" cy="635291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3200">
                <a:solidFill>
                  <a:schemeClr val="bg1"/>
                </a:solidFill>
              </a:defRPr>
            </a:lvl1pPr>
            <a:lvl2pPr marL="457167" indent="0">
              <a:buNone/>
              <a:defRPr sz="1400"/>
            </a:lvl2pPr>
            <a:lvl3pPr marL="914332" indent="0">
              <a:buNone/>
              <a:defRPr sz="1200"/>
            </a:lvl3pPr>
            <a:lvl4pPr marL="1371498" indent="0">
              <a:buNone/>
              <a:defRPr sz="1000"/>
            </a:lvl4pPr>
            <a:lvl5pPr marL="1828664" indent="0">
              <a:buNone/>
              <a:defRPr sz="1000"/>
            </a:lvl5pPr>
            <a:lvl6pPr marL="2285830" indent="0">
              <a:buNone/>
              <a:defRPr sz="1000"/>
            </a:lvl6pPr>
            <a:lvl7pPr marL="2742994" indent="0">
              <a:buNone/>
              <a:defRPr sz="1000"/>
            </a:lvl7pPr>
            <a:lvl8pPr marL="3200160" indent="0">
              <a:buNone/>
              <a:defRPr sz="1000"/>
            </a:lvl8pPr>
            <a:lvl9pPr marL="3657327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0" name="直线连接符 9">
            <a:extLst>
              <a:ext uri="{FF2B5EF4-FFF2-40B4-BE49-F238E27FC236}">
                <a16:creationId xmlns:a16="http://schemas.microsoft.com/office/drawing/2014/main" id="{8434D6F0-C777-4341-900D-0C58FF3552CA}"/>
              </a:ext>
            </a:extLst>
          </p:cNvPr>
          <p:cNvCxnSpPr>
            <a:cxnSpLocks/>
          </p:cNvCxnSpPr>
          <p:nvPr userDrawn="1"/>
        </p:nvCxnSpPr>
        <p:spPr>
          <a:xfrm>
            <a:off x="702246" y="1726035"/>
            <a:ext cx="1764507" cy="0"/>
          </a:xfrm>
          <a:prstGeom prst="line">
            <a:avLst/>
          </a:prstGeom>
          <a:ln w="19050">
            <a:solidFill>
              <a:srgbClr val="3266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73C24EEF-C0B9-CD41-B53F-54A5F1A9EDB4}"/>
              </a:ext>
            </a:extLst>
          </p:cNvPr>
          <p:cNvSpPr>
            <a:spLocks noGrp="1"/>
          </p:cNvSpPr>
          <p:nvPr>
            <p:ph type="body" sz="half" idx="16"/>
          </p:nvPr>
        </p:nvSpPr>
        <p:spPr>
          <a:xfrm>
            <a:off x="576000" y="1778297"/>
            <a:ext cx="6324530" cy="635291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167" indent="0">
              <a:buNone/>
              <a:defRPr sz="1400"/>
            </a:lvl2pPr>
            <a:lvl3pPr marL="914332" indent="0">
              <a:buNone/>
              <a:defRPr sz="1200"/>
            </a:lvl3pPr>
            <a:lvl4pPr marL="1371498" indent="0">
              <a:buNone/>
              <a:defRPr sz="1000"/>
            </a:lvl4pPr>
            <a:lvl5pPr marL="1828664" indent="0">
              <a:buNone/>
              <a:defRPr sz="1000"/>
            </a:lvl5pPr>
            <a:lvl6pPr marL="2285830" indent="0">
              <a:buNone/>
              <a:defRPr sz="1000"/>
            </a:lvl6pPr>
            <a:lvl7pPr marL="2742994" indent="0">
              <a:buNone/>
              <a:defRPr sz="1000"/>
            </a:lvl7pPr>
            <a:lvl8pPr marL="3200160" indent="0">
              <a:buNone/>
              <a:defRPr sz="1000"/>
            </a:lvl8pPr>
            <a:lvl9pPr marL="3657327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640793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段落+产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3839" y="387131"/>
            <a:ext cx="4573588" cy="420687"/>
          </a:xfrm>
        </p:spPr>
        <p:txBody>
          <a:bodyPr anchor="b">
            <a:normAutofit/>
          </a:bodyPr>
          <a:lstStyle>
            <a:lvl1pPr>
              <a:defRPr sz="2000">
                <a:solidFill>
                  <a:srgbClr val="3266FE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3265" y="1279768"/>
            <a:ext cx="8477309" cy="927050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400"/>
            </a:lvl1pPr>
            <a:lvl2pPr marL="457167" indent="0">
              <a:buNone/>
              <a:defRPr sz="1400"/>
            </a:lvl2pPr>
            <a:lvl3pPr marL="914332" indent="0">
              <a:buNone/>
              <a:defRPr sz="1200"/>
            </a:lvl3pPr>
            <a:lvl4pPr marL="1371498" indent="0">
              <a:buNone/>
              <a:defRPr sz="1000"/>
            </a:lvl4pPr>
            <a:lvl5pPr marL="1828664" indent="0">
              <a:buNone/>
              <a:defRPr sz="1000"/>
            </a:lvl5pPr>
            <a:lvl6pPr marL="2285830" indent="0">
              <a:buNone/>
              <a:defRPr sz="1000"/>
            </a:lvl6pPr>
            <a:lvl7pPr marL="2742994" indent="0">
              <a:buNone/>
              <a:defRPr sz="1000"/>
            </a:lvl7pPr>
            <a:lvl8pPr marL="3200160" indent="0">
              <a:buNone/>
              <a:defRPr sz="1000"/>
            </a:lvl8pPr>
            <a:lvl9pPr marL="3657327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958628" y="6383914"/>
            <a:ext cx="2743200" cy="365125"/>
          </a:xfrm>
        </p:spPr>
        <p:txBody>
          <a:bodyPr/>
          <a:lstStyle>
            <a:lvl1pPr>
              <a:defRPr sz="900">
                <a:solidFill>
                  <a:srgbClr val="3266FE"/>
                </a:solidFill>
              </a:defRPr>
            </a:lvl1pPr>
          </a:lstStyle>
          <a:p>
            <a:fld id="{C77F0986-6865-4511-87B8-11313F12EDA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12448A8B-5EFA-1C41-89FA-59DAD2421ECB}"/>
              </a:ext>
            </a:extLst>
          </p:cNvPr>
          <p:cNvSpPr>
            <a:spLocks noGrp="1"/>
          </p:cNvSpPr>
          <p:nvPr>
            <p:ph type="body" sz="half" idx="15"/>
          </p:nvPr>
        </p:nvSpPr>
        <p:spPr>
          <a:xfrm>
            <a:off x="503265" y="2651240"/>
            <a:ext cx="2810801" cy="3479800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400"/>
            </a:lvl1pPr>
            <a:lvl2pPr marL="457167" indent="0">
              <a:buNone/>
              <a:defRPr sz="1400"/>
            </a:lvl2pPr>
            <a:lvl3pPr marL="914332" indent="0">
              <a:buNone/>
              <a:defRPr sz="1200"/>
            </a:lvl3pPr>
            <a:lvl4pPr marL="1371498" indent="0">
              <a:buNone/>
              <a:defRPr sz="1000"/>
            </a:lvl4pPr>
            <a:lvl5pPr marL="1828664" indent="0">
              <a:buNone/>
              <a:defRPr sz="1000"/>
            </a:lvl5pPr>
            <a:lvl6pPr marL="2285830" indent="0">
              <a:buNone/>
              <a:defRPr sz="1000"/>
            </a:lvl6pPr>
            <a:lvl7pPr marL="2742994" indent="0">
              <a:buNone/>
              <a:defRPr sz="1000"/>
            </a:lvl7pPr>
            <a:lvl8pPr marL="3200160" indent="0">
              <a:buNone/>
              <a:defRPr sz="1000"/>
            </a:lvl8pPr>
            <a:lvl9pPr marL="3657327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0115D1E4-5BDA-E54F-A80F-4DF8E4C232A1}"/>
              </a:ext>
            </a:extLst>
          </p:cNvPr>
          <p:cNvSpPr>
            <a:spLocks noGrp="1"/>
          </p:cNvSpPr>
          <p:nvPr>
            <p:ph type="body" sz="half" idx="16"/>
          </p:nvPr>
        </p:nvSpPr>
        <p:spPr>
          <a:xfrm>
            <a:off x="3331901" y="2651240"/>
            <a:ext cx="2810801" cy="3479800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400"/>
            </a:lvl1pPr>
            <a:lvl2pPr marL="457167" indent="0">
              <a:buNone/>
              <a:defRPr sz="1400"/>
            </a:lvl2pPr>
            <a:lvl3pPr marL="914332" indent="0">
              <a:buNone/>
              <a:defRPr sz="1200"/>
            </a:lvl3pPr>
            <a:lvl4pPr marL="1371498" indent="0">
              <a:buNone/>
              <a:defRPr sz="1000"/>
            </a:lvl4pPr>
            <a:lvl5pPr marL="1828664" indent="0">
              <a:buNone/>
              <a:defRPr sz="1000"/>
            </a:lvl5pPr>
            <a:lvl6pPr marL="2285830" indent="0">
              <a:buNone/>
              <a:defRPr sz="1000"/>
            </a:lvl6pPr>
            <a:lvl7pPr marL="2742994" indent="0">
              <a:buNone/>
              <a:defRPr sz="1000"/>
            </a:lvl7pPr>
            <a:lvl8pPr marL="3200160" indent="0">
              <a:buNone/>
              <a:defRPr sz="1000"/>
            </a:lvl8pPr>
            <a:lvl9pPr marL="3657327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D6BEA735-789C-C147-849F-930745946C83}"/>
              </a:ext>
            </a:extLst>
          </p:cNvPr>
          <p:cNvSpPr>
            <a:spLocks noGrp="1"/>
          </p:cNvSpPr>
          <p:nvPr>
            <p:ph type="body" sz="half" idx="17"/>
          </p:nvPr>
        </p:nvSpPr>
        <p:spPr>
          <a:xfrm>
            <a:off x="6169773" y="2651240"/>
            <a:ext cx="2810801" cy="3479800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400"/>
            </a:lvl1pPr>
            <a:lvl2pPr marL="457167" indent="0">
              <a:buNone/>
              <a:defRPr sz="1400"/>
            </a:lvl2pPr>
            <a:lvl3pPr marL="914332" indent="0">
              <a:buNone/>
              <a:defRPr sz="1200"/>
            </a:lvl3pPr>
            <a:lvl4pPr marL="1371498" indent="0">
              <a:buNone/>
              <a:defRPr sz="1000"/>
            </a:lvl4pPr>
            <a:lvl5pPr marL="1828664" indent="0">
              <a:buNone/>
              <a:defRPr sz="1000"/>
            </a:lvl5pPr>
            <a:lvl6pPr marL="2285830" indent="0">
              <a:buNone/>
              <a:defRPr sz="1000"/>
            </a:lvl6pPr>
            <a:lvl7pPr marL="2742994" indent="0">
              <a:buNone/>
              <a:defRPr sz="1000"/>
            </a:lvl7pPr>
            <a:lvl8pPr marL="3200160" indent="0">
              <a:buNone/>
              <a:defRPr sz="1000"/>
            </a:lvl8pPr>
            <a:lvl9pPr marL="3657327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36" name="图片 35">
            <a:extLst>
              <a:ext uri="{FF2B5EF4-FFF2-40B4-BE49-F238E27FC236}">
                <a16:creationId xmlns:a16="http://schemas.microsoft.com/office/drawing/2014/main" id="{1EA29AA3-D157-C14D-8C5B-6023A0DAF15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4046" y="495300"/>
            <a:ext cx="1827407" cy="160515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19E1C55A-E0F2-284B-B112-35E242A98F38}"/>
              </a:ext>
            </a:extLst>
          </p:cNvPr>
          <p:cNvSpPr txBox="1"/>
          <p:nvPr userDrawn="1"/>
        </p:nvSpPr>
        <p:spPr>
          <a:xfrm>
            <a:off x="512501" y="6427208"/>
            <a:ext cx="549459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dirty="0">
                <a:solidFill>
                  <a:srgbClr val="3266FE"/>
                </a:solidFill>
              </a:rPr>
              <a:t>让智能驾驶更简单 </a:t>
            </a:r>
            <a:r>
              <a:rPr lang="en" altLang="zh-CN" sz="900" dirty="0">
                <a:solidFill>
                  <a:srgbClr val="3266FE"/>
                </a:solidFill>
              </a:rPr>
              <a:t>Make smart driving simpler</a:t>
            </a:r>
            <a:endParaRPr lang="en-US" altLang="zh-CN" sz="900" dirty="0">
              <a:solidFill>
                <a:srgbClr val="3266F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70798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段落+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DF4F20AF-2B1E-3948-BF56-4D7D7547DAB9}"/>
              </a:ext>
            </a:extLst>
          </p:cNvPr>
          <p:cNvSpPr/>
          <p:nvPr userDrawn="1"/>
        </p:nvSpPr>
        <p:spPr>
          <a:xfrm>
            <a:off x="6807200" y="-25401"/>
            <a:ext cx="5397500" cy="6883401"/>
          </a:xfrm>
          <a:prstGeom prst="rect">
            <a:avLst/>
          </a:prstGeom>
          <a:solidFill>
            <a:srgbClr val="999999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55C2A01-A52A-DF43-875E-BF3B482D7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029" y="400170"/>
            <a:ext cx="5397499" cy="420687"/>
          </a:xfrm>
        </p:spPr>
        <p:txBody>
          <a:bodyPr anchor="b">
            <a:normAutofit/>
          </a:bodyPr>
          <a:lstStyle>
            <a:lvl1pPr>
              <a:defRPr sz="2000">
                <a:solidFill>
                  <a:srgbClr val="3266FE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669F203-2E48-E340-9E9B-2A4FCE795E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98130" y="2362202"/>
            <a:ext cx="5181600" cy="1902731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2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200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defRPr sz="1200"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defRPr sz="1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45D2506F-5DBF-1845-AF29-DFA0D14F2EE5}"/>
              </a:ext>
            </a:extLst>
          </p:cNvPr>
          <p:cNvSpPr>
            <a:spLocks noGrp="1"/>
          </p:cNvSpPr>
          <p:nvPr>
            <p:ph type="body" sz="half" idx="15"/>
          </p:nvPr>
        </p:nvSpPr>
        <p:spPr>
          <a:xfrm>
            <a:off x="502630" y="1714502"/>
            <a:ext cx="2810801" cy="548352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400"/>
            </a:lvl1pPr>
            <a:lvl2pPr marL="457167" indent="0">
              <a:buNone/>
              <a:defRPr sz="1400"/>
            </a:lvl2pPr>
            <a:lvl3pPr marL="914332" indent="0">
              <a:buNone/>
              <a:defRPr sz="1200"/>
            </a:lvl3pPr>
            <a:lvl4pPr marL="1371498" indent="0">
              <a:buNone/>
              <a:defRPr sz="1000"/>
            </a:lvl4pPr>
            <a:lvl5pPr marL="1828664" indent="0">
              <a:buNone/>
              <a:defRPr sz="1000"/>
            </a:lvl5pPr>
            <a:lvl6pPr marL="2285830" indent="0">
              <a:buNone/>
              <a:defRPr sz="1000"/>
            </a:lvl6pPr>
            <a:lvl7pPr marL="2742994" indent="0">
              <a:buNone/>
              <a:defRPr sz="1000"/>
            </a:lvl7pPr>
            <a:lvl8pPr marL="3200160" indent="0">
              <a:buNone/>
              <a:defRPr sz="1000"/>
            </a:lvl8pPr>
            <a:lvl9pPr marL="3657327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FF67F36-22DF-1744-B6A9-23A99FDF8B14}"/>
              </a:ext>
            </a:extLst>
          </p:cNvPr>
          <p:cNvSpPr>
            <a:spLocks noGrp="1"/>
          </p:cNvSpPr>
          <p:nvPr>
            <p:ph type="body" sz="half" idx="17"/>
          </p:nvPr>
        </p:nvSpPr>
        <p:spPr>
          <a:xfrm>
            <a:off x="502630" y="4660902"/>
            <a:ext cx="2810801" cy="548352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400"/>
            </a:lvl1pPr>
            <a:lvl2pPr marL="457167" indent="0">
              <a:buNone/>
              <a:defRPr sz="1400"/>
            </a:lvl2pPr>
            <a:lvl3pPr marL="914332" indent="0">
              <a:buNone/>
              <a:defRPr sz="1200"/>
            </a:lvl3pPr>
            <a:lvl4pPr marL="1371498" indent="0">
              <a:buNone/>
              <a:defRPr sz="1000"/>
            </a:lvl4pPr>
            <a:lvl5pPr marL="1828664" indent="0">
              <a:buNone/>
              <a:defRPr sz="1000"/>
            </a:lvl5pPr>
            <a:lvl6pPr marL="2285830" indent="0">
              <a:buNone/>
              <a:defRPr sz="1000"/>
            </a:lvl6pPr>
            <a:lvl7pPr marL="2742994" indent="0">
              <a:buNone/>
              <a:defRPr sz="1000"/>
            </a:lvl7pPr>
            <a:lvl8pPr marL="3200160" indent="0">
              <a:buNone/>
              <a:defRPr sz="1000"/>
            </a:lvl8pPr>
            <a:lvl9pPr marL="3657327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BA85CDCA-1D22-7244-B46F-BDE7AFBA38AF}"/>
              </a:ext>
            </a:extLst>
          </p:cNvPr>
          <p:cNvSpPr>
            <a:spLocks noGrp="1"/>
          </p:cNvSpPr>
          <p:nvPr>
            <p:ph type="body" sz="half" idx="18"/>
          </p:nvPr>
        </p:nvSpPr>
        <p:spPr>
          <a:xfrm>
            <a:off x="494029" y="5308600"/>
            <a:ext cx="5181600" cy="822439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200"/>
            </a:lvl1pPr>
            <a:lvl2pPr marL="457167" indent="0">
              <a:buNone/>
              <a:defRPr sz="1400"/>
            </a:lvl2pPr>
            <a:lvl3pPr marL="914332" indent="0">
              <a:buNone/>
              <a:defRPr sz="1200"/>
            </a:lvl3pPr>
            <a:lvl4pPr marL="1371498" indent="0">
              <a:buNone/>
              <a:defRPr sz="1000"/>
            </a:lvl4pPr>
            <a:lvl5pPr marL="1828664" indent="0">
              <a:buNone/>
              <a:defRPr sz="1000"/>
            </a:lvl5pPr>
            <a:lvl6pPr marL="2285830" indent="0">
              <a:buNone/>
              <a:defRPr sz="1000"/>
            </a:lvl6pPr>
            <a:lvl7pPr marL="2742994" indent="0">
              <a:buNone/>
              <a:defRPr sz="1000"/>
            </a:lvl7pPr>
            <a:lvl8pPr marL="3200160" indent="0">
              <a:buNone/>
              <a:defRPr sz="1000"/>
            </a:lvl8pPr>
            <a:lvl9pPr marL="3657327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Slide Number Placeholder 6">
            <a:extLst>
              <a:ext uri="{FF2B5EF4-FFF2-40B4-BE49-F238E27FC236}">
                <a16:creationId xmlns:a16="http://schemas.microsoft.com/office/drawing/2014/main" id="{F8F2148D-7137-E949-8A2C-6CC85C714D8A}"/>
              </a:ext>
            </a:extLst>
          </p:cNvPr>
          <p:cNvSpPr txBox="1">
            <a:spLocks/>
          </p:cNvSpPr>
          <p:nvPr userDrawn="1"/>
        </p:nvSpPr>
        <p:spPr>
          <a:xfrm>
            <a:off x="8954448" y="638073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rgbClr val="3266FE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77F0986-6865-4511-87B8-11313F12EDA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2DCDADF5-9860-C347-963E-F32BDB3C0943}"/>
              </a:ext>
            </a:extLst>
          </p:cNvPr>
          <p:cNvSpPr txBox="1"/>
          <p:nvPr userDrawn="1"/>
        </p:nvSpPr>
        <p:spPr>
          <a:xfrm>
            <a:off x="512501" y="6427208"/>
            <a:ext cx="549459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dirty="0">
                <a:solidFill>
                  <a:srgbClr val="3266FE"/>
                </a:solidFill>
              </a:rPr>
              <a:t>让智能驾驶更简单 </a:t>
            </a:r>
            <a:r>
              <a:rPr lang="en" altLang="zh-CN" sz="900" dirty="0">
                <a:solidFill>
                  <a:srgbClr val="3266FE"/>
                </a:solidFill>
              </a:rPr>
              <a:t>Make smart driving simpler</a:t>
            </a:r>
            <a:endParaRPr lang="en-US" altLang="zh-CN" sz="900" dirty="0">
              <a:solidFill>
                <a:srgbClr val="3266FE"/>
              </a:solidFill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39BCE0C5-91A5-134C-8F25-45591F4A987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4046" y="495300"/>
            <a:ext cx="1827407" cy="160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0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段落+图片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C3EC0B1-E19B-DB45-B0D1-95F7C6F411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768" y="399291"/>
            <a:ext cx="5486400" cy="420687"/>
          </a:xfrm>
        </p:spPr>
        <p:txBody>
          <a:bodyPr anchor="b">
            <a:normAutofit/>
          </a:bodyPr>
          <a:lstStyle>
            <a:lvl1pPr>
              <a:defRPr sz="2000">
                <a:solidFill>
                  <a:srgbClr val="3266FE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EDF541DA-70CE-0F42-B203-D8D9A703C8F6}"/>
              </a:ext>
            </a:extLst>
          </p:cNvPr>
          <p:cNvSpPr>
            <a:spLocks noGrp="1"/>
          </p:cNvSpPr>
          <p:nvPr>
            <p:ph type="body" sz="half" idx="15"/>
          </p:nvPr>
        </p:nvSpPr>
        <p:spPr>
          <a:xfrm>
            <a:off x="503268" y="1714502"/>
            <a:ext cx="2810801" cy="548352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400"/>
            </a:lvl1pPr>
            <a:lvl2pPr marL="457167" indent="0">
              <a:buNone/>
              <a:defRPr sz="1400"/>
            </a:lvl2pPr>
            <a:lvl3pPr marL="914332" indent="0">
              <a:buNone/>
              <a:defRPr sz="1200"/>
            </a:lvl3pPr>
            <a:lvl4pPr marL="1371498" indent="0">
              <a:buNone/>
              <a:defRPr sz="1000"/>
            </a:lvl4pPr>
            <a:lvl5pPr marL="1828664" indent="0">
              <a:buNone/>
              <a:defRPr sz="1000"/>
            </a:lvl5pPr>
            <a:lvl6pPr marL="2285830" indent="0">
              <a:buNone/>
              <a:defRPr sz="1000"/>
            </a:lvl6pPr>
            <a:lvl7pPr marL="2742994" indent="0">
              <a:buNone/>
              <a:defRPr sz="1000"/>
            </a:lvl7pPr>
            <a:lvl8pPr marL="3200160" indent="0">
              <a:buNone/>
              <a:defRPr sz="1000"/>
            </a:lvl8pPr>
            <a:lvl9pPr marL="3657327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A4CB47D0-37CB-0145-8114-2864B32050A4}"/>
              </a:ext>
            </a:extLst>
          </p:cNvPr>
          <p:cNvSpPr>
            <a:spLocks noGrp="1"/>
          </p:cNvSpPr>
          <p:nvPr>
            <p:ph type="body" sz="half" idx="17"/>
          </p:nvPr>
        </p:nvSpPr>
        <p:spPr>
          <a:xfrm>
            <a:off x="503268" y="4660902"/>
            <a:ext cx="2810801" cy="548352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400"/>
            </a:lvl1pPr>
            <a:lvl2pPr marL="457167" indent="0">
              <a:buNone/>
              <a:defRPr sz="1400"/>
            </a:lvl2pPr>
            <a:lvl3pPr marL="914332" indent="0">
              <a:buNone/>
              <a:defRPr sz="1200"/>
            </a:lvl3pPr>
            <a:lvl4pPr marL="1371498" indent="0">
              <a:buNone/>
              <a:defRPr sz="1000"/>
            </a:lvl4pPr>
            <a:lvl5pPr marL="1828664" indent="0">
              <a:buNone/>
              <a:defRPr sz="1000"/>
            </a:lvl5pPr>
            <a:lvl6pPr marL="2285830" indent="0">
              <a:buNone/>
              <a:defRPr sz="1000"/>
            </a:lvl6pPr>
            <a:lvl7pPr marL="2742994" indent="0">
              <a:buNone/>
              <a:defRPr sz="1000"/>
            </a:lvl7pPr>
            <a:lvl8pPr marL="3200160" indent="0">
              <a:buNone/>
              <a:defRPr sz="1000"/>
            </a:lvl8pPr>
            <a:lvl9pPr marL="3657327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8A5EDBBD-B64F-7A40-92C8-C44FA9ED2196}"/>
              </a:ext>
            </a:extLst>
          </p:cNvPr>
          <p:cNvSpPr>
            <a:spLocks noGrp="1"/>
          </p:cNvSpPr>
          <p:nvPr>
            <p:ph type="body" sz="half" idx="18"/>
          </p:nvPr>
        </p:nvSpPr>
        <p:spPr>
          <a:xfrm>
            <a:off x="494667" y="5308600"/>
            <a:ext cx="5181600" cy="822439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200"/>
            </a:lvl1pPr>
            <a:lvl2pPr marL="457167" indent="0">
              <a:buNone/>
              <a:defRPr sz="1400"/>
            </a:lvl2pPr>
            <a:lvl3pPr marL="914332" indent="0">
              <a:buNone/>
              <a:defRPr sz="1200"/>
            </a:lvl3pPr>
            <a:lvl4pPr marL="1371498" indent="0">
              <a:buNone/>
              <a:defRPr sz="1000"/>
            </a:lvl4pPr>
            <a:lvl5pPr marL="1828664" indent="0">
              <a:buNone/>
              <a:defRPr sz="1000"/>
            </a:lvl5pPr>
            <a:lvl6pPr marL="2285830" indent="0">
              <a:buNone/>
              <a:defRPr sz="1000"/>
            </a:lvl6pPr>
            <a:lvl7pPr marL="2742994" indent="0">
              <a:buNone/>
              <a:defRPr sz="1000"/>
            </a:lvl7pPr>
            <a:lvl8pPr marL="3200160" indent="0">
              <a:buNone/>
              <a:defRPr sz="1000"/>
            </a:lvl8pPr>
            <a:lvl9pPr marL="3657327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2E804AE9-F101-744D-A9E5-4BCAB9913E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98768" y="2362202"/>
            <a:ext cx="5181600" cy="1902731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2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200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defRPr sz="1200"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defRPr sz="1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Slide Number Placeholder 6">
            <a:extLst>
              <a:ext uri="{FF2B5EF4-FFF2-40B4-BE49-F238E27FC236}">
                <a16:creationId xmlns:a16="http://schemas.microsoft.com/office/drawing/2014/main" id="{2C6B7999-F334-B246-975A-F5D8431E3A7C}"/>
              </a:ext>
            </a:extLst>
          </p:cNvPr>
          <p:cNvSpPr txBox="1">
            <a:spLocks/>
          </p:cNvSpPr>
          <p:nvPr userDrawn="1"/>
        </p:nvSpPr>
        <p:spPr>
          <a:xfrm>
            <a:off x="8958172" y="638191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rgbClr val="3266FE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77F0986-6865-4511-87B8-11313F12EDA9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FF21CC9A-D0A3-6648-9155-03808372D40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4046" y="495300"/>
            <a:ext cx="1827407" cy="160515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45DEBCA5-9692-104D-AFAF-6ADEE723968F}"/>
              </a:ext>
            </a:extLst>
          </p:cNvPr>
          <p:cNvSpPr txBox="1"/>
          <p:nvPr userDrawn="1"/>
        </p:nvSpPr>
        <p:spPr>
          <a:xfrm>
            <a:off x="512501" y="6427208"/>
            <a:ext cx="549459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dirty="0">
                <a:solidFill>
                  <a:srgbClr val="3266FE"/>
                </a:solidFill>
              </a:rPr>
              <a:t>让智能驾驶更简单 </a:t>
            </a:r>
            <a:r>
              <a:rPr lang="en" altLang="zh-CN" sz="900" dirty="0">
                <a:solidFill>
                  <a:srgbClr val="3266FE"/>
                </a:solidFill>
              </a:rPr>
              <a:t>Make smart driving simpler</a:t>
            </a:r>
            <a:endParaRPr lang="en-US" altLang="zh-CN" sz="900" dirty="0">
              <a:solidFill>
                <a:srgbClr val="3266F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32171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C37D071F-8DEB-7A47-BA60-A7BF9B05DE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9532" y="275361"/>
            <a:ext cx="2320393" cy="1091179"/>
          </a:xfrm>
        </p:spPr>
        <p:txBody>
          <a:bodyPr anchor="b">
            <a:normAutofit/>
          </a:bodyPr>
          <a:lstStyle>
            <a:lvl1pPr>
              <a:defRPr sz="2000" b="1">
                <a:solidFill>
                  <a:srgbClr val="3266FE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Slide Number Placeholder 6">
            <a:extLst>
              <a:ext uri="{FF2B5EF4-FFF2-40B4-BE49-F238E27FC236}">
                <a16:creationId xmlns:a16="http://schemas.microsoft.com/office/drawing/2014/main" id="{886FDEE7-2ABB-A548-AC76-7248227ABF7D}"/>
              </a:ext>
            </a:extLst>
          </p:cNvPr>
          <p:cNvSpPr txBox="1">
            <a:spLocks/>
          </p:cNvSpPr>
          <p:nvPr userDrawn="1"/>
        </p:nvSpPr>
        <p:spPr>
          <a:xfrm>
            <a:off x="8954982" y="638191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rgbClr val="3266FE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77F0986-6865-4511-87B8-11313F12EDA9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868CD7E0-EBDC-F245-AEB8-799E251A56F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4046" y="495300"/>
            <a:ext cx="1827407" cy="160515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1A27EBF4-48A6-5F40-B0D0-8B7AC0DD4E48}"/>
              </a:ext>
            </a:extLst>
          </p:cNvPr>
          <p:cNvSpPr txBox="1"/>
          <p:nvPr userDrawn="1"/>
        </p:nvSpPr>
        <p:spPr>
          <a:xfrm>
            <a:off x="512501" y="6427208"/>
            <a:ext cx="549459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dirty="0">
                <a:solidFill>
                  <a:srgbClr val="3266FE"/>
                </a:solidFill>
              </a:rPr>
              <a:t>让智能驾驶更简单 </a:t>
            </a:r>
            <a:r>
              <a:rPr lang="en" altLang="zh-CN" sz="900" dirty="0">
                <a:solidFill>
                  <a:srgbClr val="3266FE"/>
                </a:solidFill>
              </a:rPr>
              <a:t>Make smart driving simpler</a:t>
            </a:r>
            <a:endParaRPr lang="en-US" altLang="zh-CN" sz="900" dirty="0">
              <a:solidFill>
                <a:srgbClr val="3266F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21817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431CF8E9-CE62-3748-A2C2-B74B9599787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D227B74D-A116-1C40-8E5E-A4564CB899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7842" y="2604987"/>
            <a:ext cx="5428381" cy="741614"/>
          </a:xfrm>
        </p:spPr>
        <p:txBody>
          <a:bodyPr/>
          <a:lstStyle>
            <a:lvl1pPr>
              <a:lnSpc>
                <a:spcPct val="100000"/>
              </a:lnSpc>
              <a:defRPr sz="3000">
                <a:solidFill>
                  <a:schemeClr val="bg1"/>
                </a:solidFill>
              </a:defRPr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401687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+白背景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BDD5EB3-FFA5-C543-AA96-DF358C998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764" y="396364"/>
            <a:ext cx="4573588" cy="420687"/>
          </a:xfrm>
        </p:spPr>
        <p:txBody>
          <a:bodyPr anchor="b">
            <a:normAutofit/>
          </a:bodyPr>
          <a:lstStyle>
            <a:lvl1pPr>
              <a:defRPr sz="2000">
                <a:solidFill>
                  <a:srgbClr val="3266FE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Slide Number Placeholder 6">
            <a:extLst>
              <a:ext uri="{FF2B5EF4-FFF2-40B4-BE49-F238E27FC236}">
                <a16:creationId xmlns:a16="http://schemas.microsoft.com/office/drawing/2014/main" id="{2230E1F0-327E-CD48-BED2-D6A3D9D19DE0}"/>
              </a:ext>
            </a:extLst>
          </p:cNvPr>
          <p:cNvSpPr txBox="1">
            <a:spLocks/>
          </p:cNvSpPr>
          <p:nvPr userDrawn="1"/>
        </p:nvSpPr>
        <p:spPr>
          <a:xfrm>
            <a:off x="8960979" y="638191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rgbClr val="3266FE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77F0986-6865-4511-87B8-11313F12EDA9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55875F10-EE51-554A-9D43-83CBAFA893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4046" y="495300"/>
            <a:ext cx="1827407" cy="160515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002B23A0-EDE0-EA4E-AD93-C1BBE51F1CD3}"/>
              </a:ext>
            </a:extLst>
          </p:cNvPr>
          <p:cNvSpPr txBox="1"/>
          <p:nvPr userDrawn="1"/>
        </p:nvSpPr>
        <p:spPr>
          <a:xfrm>
            <a:off x="512501" y="6427208"/>
            <a:ext cx="549459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dirty="0">
                <a:solidFill>
                  <a:srgbClr val="3266FE"/>
                </a:solidFill>
              </a:rPr>
              <a:t>让智能驾驶更简单 </a:t>
            </a:r>
            <a:r>
              <a:rPr lang="en" altLang="zh-CN" sz="900" dirty="0">
                <a:solidFill>
                  <a:srgbClr val="3266FE"/>
                </a:solidFill>
              </a:rPr>
              <a:t>Make smart driving simpler</a:t>
            </a:r>
            <a:endParaRPr lang="en-US" altLang="zh-CN" sz="900" dirty="0">
              <a:solidFill>
                <a:srgbClr val="3266F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5939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7F0986-6865-4511-87B8-11313F12ED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951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60" r:id="rId2"/>
    <p:sldLayoutId id="2147483679" r:id="rId3"/>
    <p:sldLayoutId id="2147483661" r:id="rId4"/>
    <p:sldLayoutId id="2147483673" r:id="rId5"/>
    <p:sldLayoutId id="2147483675" r:id="rId6"/>
    <p:sldLayoutId id="2147483677" r:id="rId7"/>
    <p:sldLayoutId id="2147483678" r:id="rId8"/>
    <p:sldLayoutId id="2147483674" r:id="rId9"/>
    <p:sldLayoutId id="2147483676" r:id="rId10"/>
    <p:sldLayoutId id="2147483653" r:id="rId11"/>
  </p:sldLayoutIdLst>
  <p:hf hdr="0" ftr="0" dt="0"/>
  <p:txStyles>
    <p:titleStyle>
      <a:lvl1pPr algn="l" defTabSz="914332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4" indent="-228584" algn="l" defTabSz="914332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50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14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080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47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12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78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44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10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7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32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98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64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3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94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6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27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5F41868F-1355-7146-9A9D-861C3BC2B9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0339" y="1960606"/>
            <a:ext cx="8711321" cy="2178255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kumimoji="1" lang="en-US" altLang="zh-CN" sz="8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Cache</a:t>
            </a:r>
            <a:endParaRPr kumimoji="1" lang="zh-CN" altLang="en-US" sz="8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A8EBD1A2-3B8C-B846-A198-E0807BDF249F}"/>
              </a:ext>
            </a:extLst>
          </p:cNvPr>
          <p:cNvSpPr txBox="1">
            <a:spLocks/>
          </p:cNvSpPr>
          <p:nvPr/>
        </p:nvSpPr>
        <p:spPr>
          <a:xfrm>
            <a:off x="4540332" y="4636014"/>
            <a:ext cx="2852512" cy="63949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33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kumimoji="1" lang="zh-CN" altLang="en-US" sz="2000" b="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104CA54-36FC-5171-1404-2F92D2691912}"/>
              </a:ext>
            </a:extLst>
          </p:cNvPr>
          <p:cNvSpPr txBox="1"/>
          <p:nvPr/>
        </p:nvSpPr>
        <p:spPr>
          <a:xfrm>
            <a:off x="2826527" y="4220515"/>
            <a:ext cx="62801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</a:rPr>
              <a:t>Guo </a:t>
            </a:r>
            <a:r>
              <a:rPr lang="en-US" altLang="zh-CN" sz="2400" dirty="0" err="1">
                <a:solidFill>
                  <a:schemeClr val="bg1"/>
                </a:solidFill>
              </a:rPr>
              <a:t>luqiang</a:t>
            </a:r>
            <a:r>
              <a:rPr lang="zh-CN" altLang="zh-CN" sz="2400" dirty="0">
                <a:solidFill>
                  <a:schemeClr val="bg1"/>
                </a:solidFill>
              </a:rPr>
              <a:t> </a:t>
            </a:r>
          </a:p>
          <a:p>
            <a:pPr algn="ctr"/>
            <a:r>
              <a:rPr lang="zh-CN" altLang="zh-CN" sz="2400" dirty="0">
                <a:solidFill>
                  <a:schemeClr val="bg1"/>
                </a:solidFill>
              </a:rPr>
              <a:t>202</a:t>
            </a:r>
            <a:r>
              <a:rPr lang="en-US" altLang="zh-CN" sz="2400" dirty="0">
                <a:solidFill>
                  <a:schemeClr val="bg1"/>
                </a:solidFill>
              </a:rPr>
              <a:t>3/02/21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2" name="椭圆 1">
            <a:extLst>
              <a:ext uri="{FF2B5EF4-FFF2-40B4-BE49-F238E27FC236}">
                <a16:creationId xmlns:a16="http://schemas.microsoft.com/office/drawing/2014/main" id="{9989974C-B5A1-50F6-2E10-F3FC2F3E9B89}"/>
              </a:ext>
            </a:extLst>
          </p:cNvPr>
          <p:cNvSpPr/>
          <p:nvPr/>
        </p:nvSpPr>
        <p:spPr>
          <a:xfrm>
            <a:off x="-1490597" y="4716049"/>
            <a:ext cx="914400" cy="914400"/>
          </a:xfrm>
          <a:prstGeom prst="ellipse">
            <a:avLst/>
          </a:prstGeom>
          <a:solidFill>
            <a:srgbClr val="FB6F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28241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84B8F1-86D7-9E93-9B46-D62C7E172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417" y="262001"/>
            <a:ext cx="4154307" cy="806879"/>
          </a:xfrm>
        </p:spPr>
        <p:txBody>
          <a:bodyPr vert="horz" lIns="91440" tIns="45720" rIns="91440" bIns="45720" rtlCol="0" anchor="t">
            <a:normAutofit/>
          </a:bodyPr>
          <a:lstStyle/>
          <a:p>
            <a:pPr defTabSz="914400"/>
            <a:r>
              <a:rPr lang="en-US" altLang="zh-CN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Cache </a:t>
            </a:r>
            <a:r>
              <a:rPr lang="zh-CN" alt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并行</a:t>
            </a:r>
          </a:p>
        </p:txBody>
      </p:sp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924378AC-DF3E-4F8D-D076-3DBAF8707FCF}"/>
              </a:ext>
            </a:extLst>
          </p:cNvPr>
          <p:cNvCxnSpPr/>
          <p:nvPr/>
        </p:nvCxnSpPr>
        <p:spPr>
          <a:xfrm>
            <a:off x="546417" y="1006249"/>
            <a:ext cx="11099165" cy="0"/>
          </a:xfrm>
          <a:prstGeom prst="straightConnector1">
            <a:avLst/>
          </a:prstGeom>
          <a:noFill/>
          <a:ln w="57150">
            <a:solidFill>
              <a:srgbClr val="CC0000"/>
            </a:solidFill>
            <a:prstDash val="solid"/>
          </a:ln>
        </p:spPr>
      </p:cxnSp>
      <p:pic>
        <p:nvPicPr>
          <p:cNvPr id="5" name="图片 4">
            <a:extLst>
              <a:ext uri="{FF2B5EF4-FFF2-40B4-BE49-F238E27FC236}">
                <a16:creationId xmlns:a16="http://schemas.microsoft.com/office/drawing/2014/main" id="{2FB59CE4-99E8-7F7C-D5C5-C3687B946F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273" y="2118940"/>
            <a:ext cx="6136707" cy="323601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4E07ACB-CB6E-5C8A-4597-0F59716A19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0294" y="1880216"/>
            <a:ext cx="5932197" cy="3474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847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84B8F1-86D7-9E93-9B46-D62C7E172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417" y="262001"/>
            <a:ext cx="4154307" cy="806879"/>
          </a:xfrm>
        </p:spPr>
        <p:txBody>
          <a:bodyPr vert="horz" lIns="91440" tIns="45720" rIns="91440" bIns="45720" rtlCol="0" anchor="t">
            <a:normAutofit/>
          </a:bodyPr>
          <a:lstStyle/>
          <a:p>
            <a:pPr defTabSz="914400"/>
            <a:r>
              <a:rPr lang="en-US" altLang="zh-CN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Cache </a:t>
            </a:r>
            <a:r>
              <a:rPr lang="zh-CN" alt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全相连</a:t>
            </a:r>
          </a:p>
        </p:txBody>
      </p:sp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924378AC-DF3E-4F8D-D076-3DBAF8707FCF}"/>
              </a:ext>
            </a:extLst>
          </p:cNvPr>
          <p:cNvCxnSpPr/>
          <p:nvPr/>
        </p:nvCxnSpPr>
        <p:spPr>
          <a:xfrm>
            <a:off x="546417" y="1006249"/>
            <a:ext cx="11099165" cy="0"/>
          </a:xfrm>
          <a:prstGeom prst="straightConnector1">
            <a:avLst/>
          </a:prstGeom>
          <a:noFill/>
          <a:ln w="57150">
            <a:solidFill>
              <a:srgbClr val="CC0000"/>
            </a:solidFill>
            <a:prstDash val="solid"/>
          </a:ln>
        </p:spPr>
      </p:cxnSp>
      <p:pic>
        <p:nvPicPr>
          <p:cNvPr id="5" name="图片 4">
            <a:extLst>
              <a:ext uri="{FF2B5EF4-FFF2-40B4-BE49-F238E27FC236}">
                <a16:creationId xmlns:a16="http://schemas.microsoft.com/office/drawing/2014/main" id="{D8517523-7CBA-E00F-D92A-7691B5DA4F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9988" y="1604045"/>
            <a:ext cx="5612023" cy="3649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8431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84B8F1-86D7-9E93-9B46-D62C7E172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417" y="262001"/>
            <a:ext cx="4154307" cy="806879"/>
          </a:xfrm>
        </p:spPr>
        <p:txBody>
          <a:bodyPr vert="horz" lIns="91440" tIns="45720" rIns="91440" bIns="45720" rtlCol="0" anchor="t">
            <a:normAutofit/>
          </a:bodyPr>
          <a:lstStyle/>
          <a:p>
            <a:pPr defTabSz="914400"/>
            <a:r>
              <a:rPr lang="en-US" altLang="zh-CN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Cache </a:t>
            </a:r>
            <a:r>
              <a:rPr lang="zh-CN" alt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三种链接</a:t>
            </a:r>
          </a:p>
        </p:txBody>
      </p:sp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924378AC-DF3E-4F8D-D076-3DBAF8707FCF}"/>
              </a:ext>
            </a:extLst>
          </p:cNvPr>
          <p:cNvCxnSpPr/>
          <p:nvPr/>
        </p:nvCxnSpPr>
        <p:spPr>
          <a:xfrm>
            <a:off x="546417" y="1006249"/>
            <a:ext cx="11099165" cy="0"/>
          </a:xfrm>
          <a:prstGeom prst="straightConnector1">
            <a:avLst/>
          </a:prstGeom>
          <a:noFill/>
          <a:ln w="57150">
            <a:solidFill>
              <a:srgbClr val="CC0000"/>
            </a:solidFill>
            <a:prstDash val="solid"/>
          </a:ln>
        </p:spPr>
      </p:cxnSp>
      <p:pic>
        <p:nvPicPr>
          <p:cNvPr id="5" name="图片 4">
            <a:extLst>
              <a:ext uri="{FF2B5EF4-FFF2-40B4-BE49-F238E27FC236}">
                <a16:creationId xmlns:a16="http://schemas.microsoft.com/office/drawing/2014/main" id="{197CD9F0-9959-5A9A-0FD2-24FDD057D6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7757" y="2026348"/>
            <a:ext cx="6819900" cy="3825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000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84B8F1-86D7-9E93-9B46-D62C7E172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417" y="262001"/>
            <a:ext cx="4154307" cy="806879"/>
          </a:xfrm>
        </p:spPr>
        <p:txBody>
          <a:bodyPr vert="horz" lIns="91440" tIns="45720" rIns="91440" bIns="45720" rtlCol="0" anchor="t">
            <a:normAutofit/>
          </a:bodyPr>
          <a:lstStyle/>
          <a:p>
            <a:pPr defTabSz="914400"/>
            <a:r>
              <a:rPr lang="en-US" altLang="zh-CN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Cache </a:t>
            </a:r>
            <a:r>
              <a:rPr lang="zh-CN" alt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写入</a:t>
            </a:r>
          </a:p>
        </p:txBody>
      </p:sp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924378AC-DF3E-4F8D-D076-3DBAF8707FCF}"/>
              </a:ext>
            </a:extLst>
          </p:cNvPr>
          <p:cNvCxnSpPr/>
          <p:nvPr/>
        </p:nvCxnSpPr>
        <p:spPr>
          <a:xfrm>
            <a:off x="546417" y="1006249"/>
            <a:ext cx="11099165" cy="0"/>
          </a:xfrm>
          <a:prstGeom prst="straightConnector1">
            <a:avLst/>
          </a:prstGeom>
          <a:noFill/>
          <a:ln w="57150">
            <a:solidFill>
              <a:srgbClr val="CC0000"/>
            </a:solidFill>
            <a:prstDash val="solid"/>
          </a:ln>
        </p:spPr>
      </p:cxnSp>
      <p:sp>
        <p:nvSpPr>
          <p:cNvPr id="3" name="文本框 2">
            <a:extLst>
              <a:ext uri="{FF2B5EF4-FFF2-40B4-BE49-F238E27FC236}">
                <a16:creationId xmlns:a16="http://schemas.microsoft.com/office/drawing/2014/main" id="{2FE078C2-F1E8-8645-5559-5344954E008C}"/>
              </a:ext>
            </a:extLst>
          </p:cNvPr>
          <p:cNvSpPr txBox="1"/>
          <p:nvPr/>
        </p:nvSpPr>
        <p:spPr>
          <a:xfrm>
            <a:off x="1687286" y="1922663"/>
            <a:ext cx="64933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 </a:t>
            </a:r>
            <a:r>
              <a:rPr lang="zh-CN" altLang="en-US" dirty="0"/>
              <a:t>写通</a:t>
            </a:r>
            <a:endParaRPr lang="en-US" altLang="zh-CN" dirty="0"/>
          </a:p>
          <a:p>
            <a:r>
              <a:rPr lang="en-US" altLang="zh-CN" dirty="0"/>
              <a:t>2 </a:t>
            </a:r>
            <a:r>
              <a:rPr lang="zh-CN" altLang="en-US" dirty="0"/>
              <a:t>写回</a:t>
            </a:r>
          </a:p>
        </p:txBody>
      </p:sp>
    </p:spTree>
    <p:extLst>
      <p:ext uri="{BB962C8B-B14F-4D97-AF65-F5344CB8AC3E}">
        <p14:creationId xmlns:p14="http://schemas.microsoft.com/office/powerpoint/2010/main" val="3008203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84B8F1-86D7-9E93-9B46-D62C7E172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417" y="262001"/>
            <a:ext cx="4154307" cy="806879"/>
          </a:xfrm>
        </p:spPr>
        <p:txBody>
          <a:bodyPr vert="horz" lIns="91440" tIns="45720" rIns="91440" bIns="45720" rtlCol="0" anchor="t">
            <a:normAutofit/>
          </a:bodyPr>
          <a:lstStyle/>
          <a:p>
            <a:pPr defTabSz="914400"/>
            <a:r>
              <a:rPr lang="en-US" altLang="zh-CN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Cache</a:t>
            </a:r>
            <a:endParaRPr lang="zh-CN" altLang="en-US" sz="4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924378AC-DF3E-4F8D-D076-3DBAF8707FCF}"/>
              </a:ext>
            </a:extLst>
          </p:cNvPr>
          <p:cNvCxnSpPr/>
          <p:nvPr/>
        </p:nvCxnSpPr>
        <p:spPr>
          <a:xfrm>
            <a:off x="546417" y="1006249"/>
            <a:ext cx="11099165" cy="0"/>
          </a:xfrm>
          <a:prstGeom prst="straightConnector1">
            <a:avLst/>
          </a:prstGeom>
          <a:noFill/>
          <a:ln w="57150">
            <a:solidFill>
              <a:srgbClr val="CC0000"/>
            </a:solidFill>
            <a:prstDash val="solid"/>
          </a:ln>
        </p:spPr>
      </p:cxnSp>
      <p:pic>
        <p:nvPicPr>
          <p:cNvPr id="5" name="图片 4">
            <a:extLst>
              <a:ext uri="{FF2B5EF4-FFF2-40B4-BE49-F238E27FC236}">
                <a16:creationId xmlns:a16="http://schemas.microsoft.com/office/drawing/2014/main" id="{BA0D6BA9-9527-B74B-D3BE-0DC212C71D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1451" y="1362667"/>
            <a:ext cx="6495926" cy="5025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1474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84B8F1-86D7-9E93-9B46-D62C7E172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417" y="262001"/>
            <a:ext cx="4154307" cy="806879"/>
          </a:xfrm>
        </p:spPr>
        <p:txBody>
          <a:bodyPr vert="horz" lIns="91440" tIns="45720" rIns="91440" bIns="45720" rtlCol="0" anchor="t">
            <a:normAutofit/>
          </a:bodyPr>
          <a:lstStyle/>
          <a:p>
            <a:pPr defTabSz="914400"/>
            <a:r>
              <a:rPr lang="en-US" altLang="zh-CN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Cache</a:t>
            </a:r>
            <a:endParaRPr lang="zh-CN" altLang="en-US" sz="4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924378AC-DF3E-4F8D-D076-3DBAF8707FCF}"/>
              </a:ext>
            </a:extLst>
          </p:cNvPr>
          <p:cNvCxnSpPr/>
          <p:nvPr/>
        </p:nvCxnSpPr>
        <p:spPr>
          <a:xfrm>
            <a:off x="546417" y="1006249"/>
            <a:ext cx="11099165" cy="0"/>
          </a:xfrm>
          <a:prstGeom prst="straightConnector1">
            <a:avLst/>
          </a:prstGeom>
          <a:noFill/>
          <a:ln w="57150">
            <a:solidFill>
              <a:srgbClr val="CC0000"/>
            </a:solidFill>
            <a:prstDash val="solid"/>
          </a:ln>
        </p:spPr>
      </p:cxnSp>
      <p:pic>
        <p:nvPicPr>
          <p:cNvPr id="5" name="图片 4">
            <a:extLst>
              <a:ext uri="{FF2B5EF4-FFF2-40B4-BE49-F238E27FC236}">
                <a16:creationId xmlns:a16="http://schemas.microsoft.com/office/drawing/2014/main" id="{2916C5C6-F5D3-9204-9BB2-EDAA32C40E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1414" y="1189477"/>
            <a:ext cx="6208048" cy="535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0927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84B8F1-86D7-9E93-9B46-D62C7E172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417" y="262001"/>
            <a:ext cx="4154307" cy="806879"/>
          </a:xfrm>
        </p:spPr>
        <p:txBody>
          <a:bodyPr vert="horz" lIns="91440" tIns="45720" rIns="91440" bIns="45720" rtlCol="0" anchor="t">
            <a:normAutofit/>
          </a:bodyPr>
          <a:lstStyle/>
          <a:p>
            <a:pPr defTabSz="914400"/>
            <a:r>
              <a:rPr lang="en-US" altLang="zh-CN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Cache </a:t>
            </a:r>
            <a:r>
              <a:rPr lang="zh-CN" alt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替换策略</a:t>
            </a:r>
          </a:p>
        </p:txBody>
      </p:sp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924378AC-DF3E-4F8D-D076-3DBAF8707FCF}"/>
              </a:ext>
            </a:extLst>
          </p:cNvPr>
          <p:cNvCxnSpPr/>
          <p:nvPr/>
        </p:nvCxnSpPr>
        <p:spPr>
          <a:xfrm>
            <a:off x="546417" y="1006249"/>
            <a:ext cx="11099165" cy="0"/>
          </a:xfrm>
          <a:prstGeom prst="straightConnector1">
            <a:avLst/>
          </a:prstGeom>
          <a:noFill/>
          <a:ln w="57150">
            <a:solidFill>
              <a:srgbClr val="CC0000"/>
            </a:solidFill>
            <a:prstDash val="solid"/>
          </a:ln>
        </p:spPr>
      </p:cxnSp>
      <p:sp>
        <p:nvSpPr>
          <p:cNvPr id="3" name="文本框 2">
            <a:extLst>
              <a:ext uri="{FF2B5EF4-FFF2-40B4-BE49-F238E27FC236}">
                <a16:creationId xmlns:a16="http://schemas.microsoft.com/office/drawing/2014/main" id="{967ABC70-4C56-446C-3305-168D39339F7B}"/>
              </a:ext>
            </a:extLst>
          </p:cNvPr>
          <p:cNvSpPr txBox="1"/>
          <p:nvPr/>
        </p:nvSpPr>
        <p:spPr>
          <a:xfrm>
            <a:off x="1796143" y="1262742"/>
            <a:ext cx="60796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Least Recently Used</a:t>
            </a:r>
            <a:r>
              <a:rPr lang="zh-CN" altLang="en-US" dirty="0"/>
              <a:t>， </a:t>
            </a:r>
            <a:r>
              <a:rPr lang="en-US" altLang="zh-CN" dirty="0"/>
              <a:t>LRU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9DFB19D-D0C5-3802-B8AE-8CE4DE2A23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5696" y="1888566"/>
            <a:ext cx="8084665" cy="4190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068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84B8F1-86D7-9E93-9B46-D62C7E172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417" y="262001"/>
            <a:ext cx="4154307" cy="806879"/>
          </a:xfrm>
        </p:spPr>
        <p:txBody>
          <a:bodyPr vert="horz" lIns="91440" tIns="45720" rIns="91440" bIns="45720" rtlCol="0" anchor="t">
            <a:normAutofit/>
          </a:bodyPr>
          <a:lstStyle/>
          <a:p>
            <a:pPr defTabSz="914400"/>
            <a:r>
              <a:rPr lang="en-US" altLang="zh-CN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Cache </a:t>
            </a:r>
            <a:r>
              <a:rPr lang="zh-CN" alt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多级</a:t>
            </a:r>
          </a:p>
        </p:txBody>
      </p:sp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924378AC-DF3E-4F8D-D076-3DBAF8707FCF}"/>
              </a:ext>
            </a:extLst>
          </p:cNvPr>
          <p:cNvCxnSpPr/>
          <p:nvPr/>
        </p:nvCxnSpPr>
        <p:spPr>
          <a:xfrm>
            <a:off x="546417" y="1006249"/>
            <a:ext cx="11099165" cy="0"/>
          </a:xfrm>
          <a:prstGeom prst="straightConnector1">
            <a:avLst/>
          </a:prstGeom>
          <a:noFill/>
          <a:ln w="57150">
            <a:solidFill>
              <a:srgbClr val="CC0000"/>
            </a:solidFill>
            <a:prstDash val="solid"/>
          </a:ln>
        </p:spPr>
      </p:cxnSp>
    </p:spTree>
    <p:extLst>
      <p:ext uri="{BB962C8B-B14F-4D97-AF65-F5344CB8AC3E}">
        <p14:creationId xmlns:p14="http://schemas.microsoft.com/office/powerpoint/2010/main" val="42910357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84B8F1-86D7-9E93-9B46-D62C7E172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417" y="262001"/>
            <a:ext cx="4154307" cy="806879"/>
          </a:xfrm>
        </p:spPr>
        <p:txBody>
          <a:bodyPr vert="horz" lIns="91440" tIns="45720" rIns="91440" bIns="45720" rtlCol="0" anchor="t">
            <a:normAutofit/>
          </a:bodyPr>
          <a:lstStyle/>
          <a:p>
            <a:pPr defTabSz="914400"/>
            <a:r>
              <a:rPr lang="en-US" altLang="zh-CN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Cache </a:t>
            </a:r>
            <a:r>
              <a:rPr lang="zh-CN" alt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多端口</a:t>
            </a:r>
          </a:p>
        </p:txBody>
      </p:sp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924378AC-DF3E-4F8D-D076-3DBAF8707FCF}"/>
              </a:ext>
            </a:extLst>
          </p:cNvPr>
          <p:cNvCxnSpPr/>
          <p:nvPr/>
        </p:nvCxnSpPr>
        <p:spPr>
          <a:xfrm>
            <a:off x="546417" y="1006249"/>
            <a:ext cx="11099165" cy="0"/>
          </a:xfrm>
          <a:prstGeom prst="straightConnector1">
            <a:avLst/>
          </a:prstGeom>
          <a:noFill/>
          <a:ln w="57150">
            <a:solidFill>
              <a:srgbClr val="CC0000"/>
            </a:solidFill>
            <a:prstDash val="solid"/>
          </a:ln>
        </p:spPr>
      </p:cxnSp>
      <p:pic>
        <p:nvPicPr>
          <p:cNvPr id="5" name="图片 4">
            <a:extLst>
              <a:ext uri="{FF2B5EF4-FFF2-40B4-BE49-F238E27FC236}">
                <a16:creationId xmlns:a16="http://schemas.microsoft.com/office/drawing/2014/main" id="{27048C5F-EDE2-9D99-64AB-36B9B6F23C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4138" y="2053068"/>
            <a:ext cx="6111123" cy="2468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7617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84B8F1-86D7-9E93-9B46-D62C7E172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417" y="262001"/>
            <a:ext cx="4154307" cy="806879"/>
          </a:xfrm>
        </p:spPr>
        <p:txBody>
          <a:bodyPr vert="horz" lIns="91440" tIns="45720" rIns="91440" bIns="45720" rtlCol="0" anchor="t">
            <a:normAutofit/>
          </a:bodyPr>
          <a:lstStyle/>
          <a:p>
            <a:pPr defTabSz="914400"/>
            <a:r>
              <a:rPr lang="en-US" altLang="zh-CN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Cache </a:t>
            </a:r>
            <a:r>
              <a:rPr lang="zh-CN" alt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多端口</a:t>
            </a:r>
          </a:p>
        </p:txBody>
      </p:sp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924378AC-DF3E-4F8D-D076-3DBAF8707FCF}"/>
              </a:ext>
            </a:extLst>
          </p:cNvPr>
          <p:cNvCxnSpPr/>
          <p:nvPr/>
        </p:nvCxnSpPr>
        <p:spPr>
          <a:xfrm>
            <a:off x="546417" y="1006249"/>
            <a:ext cx="11099165" cy="0"/>
          </a:xfrm>
          <a:prstGeom prst="straightConnector1">
            <a:avLst/>
          </a:prstGeom>
          <a:noFill/>
          <a:ln w="57150">
            <a:solidFill>
              <a:srgbClr val="CC0000"/>
            </a:solidFill>
            <a:prstDash val="solid"/>
          </a:ln>
        </p:spPr>
      </p:cxnSp>
      <p:pic>
        <p:nvPicPr>
          <p:cNvPr id="5" name="图片 4">
            <a:extLst>
              <a:ext uri="{FF2B5EF4-FFF2-40B4-BE49-F238E27FC236}">
                <a16:creationId xmlns:a16="http://schemas.microsoft.com/office/drawing/2014/main" id="{27048C5F-EDE2-9D99-64AB-36B9B6F23C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4138" y="2053068"/>
            <a:ext cx="6111123" cy="2468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7635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84B8F1-86D7-9E93-9B46-D62C7E172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417" y="262001"/>
            <a:ext cx="5919697" cy="806879"/>
          </a:xfrm>
        </p:spPr>
        <p:txBody>
          <a:bodyPr vert="horz" lIns="91440" tIns="45720" rIns="91440" bIns="45720" rtlCol="0" anchor="t">
            <a:normAutofit/>
          </a:bodyPr>
          <a:lstStyle/>
          <a:p>
            <a:pPr defTabSz="914400"/>
            <a:r>
              <a:rPr lang="zh-CN" alt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为什么会有</a:t>
            </a:r>
            <a:r>
              <a:rPr lang="en-US" altLang="zh-CN" sz="4000" dirty="0">
                <a:solidFill>
                  <a:schemeClr val="tx1"/>
                </a:solidFill>
              </a:rPr>
              <a:t>C</a:t>
            </a:r>
            <a:r>
              <a:rPr lang="en-US" altLang="zh-CN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ache</a:t>
            </a:r>
            <a:endParaRPr lang="zh-CN" altLang="en-US" sz="4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924378AC-DF3E-4F8D-D076-3DBAF8707FCF}"/>
              </a:ext>
            </a:extLst>
          </p:cNvPr>
          <p:cNvCxnSpPr/>
          <p:nvPr/>
        </p:nvCxnSpPr>
        <p:spPr>
          <a:xfrm>
            <a:off x="546417" y="1006249"/>
            <a:ext cx="11099165" cy="0"/>
          </a:xfrm>
          <a:prstGeom prst="straightConnector1">
            <a:avLst/>
          </a:prstGeom>
          <a:noFill/>
          <a:ln w="57150">
            <a:solidFill>
              <a:srgbClr val="CC0000"/>
            </a:solidFill>
            <a:prstDash val="solid"/>
          </a:ln>
        </p:spPr>
      </p:cxnSp>
    </p:spTree>
    <p:extLst>
      <p:ext uri="{BB962C8B-B14F-4D97-AF65-F5344CB8AC3E}">
        <p14:creationId xmlns:p14="http://schemas.microsoft.com/office/powerpoint/2010/main" val="11986596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84B8F1-86D7-9E93-9B46-D62C7E172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417" y="262001"/>
            <a:ext cx="4154307" cy="806879"/>
          </a:xfrm>
        </p:spPr>
        <p:txBody>
          <a:bodyPr vert="horz" lIns="91440" tIns="45720" rIns="91440" bIns="45720" rtlCol="0" anchor="t">
            <a:normAutofit/>
          </a:bodyPr>
          <a:lstStyle/>
          <a:p>
            <a:pPr defTabSz="914400"/>
            <a:r>
              <a:rPr lang="en-US" altLang="zh-CN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Cache </a:t>
            </a:r>
            <a:r>
              <a:rPr lang="zh-CN" alt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多端口</a:t>
            </a:r>
          </a:p>
        </p:txBody>
      </p:sp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924378AC-DF3E-4F8D-D076-3DBAF8707FCF}"/>
              </a:ext>
            </a:extLst>
          </p:cNvPr>
          <p:cNvCxnSpPr/>
          <p:nvPr/>
        </p:nvCxnSpPr>
        <p:spPr>
          <a:xfrm>
            <a:off x="546417" y="1006249"/>
            <a:ext cx="11099165" cy="0"/>
          </a:xfrm>
          <a:prstGeom prst="straightConnector1">
            <a:avLst/>
          </a:prstGeom>
          <a:noFill/>
          <a:ln w="57150">
            <a:solidFill>
              <a:srgbClr val="CC0000"/>
            </a:solidFill>
            <a:prstDash val="solid"/>
          </a:ln>
        </p:spPr>
      </p:cxnSp>
      <p:pic>
        <p:nvPicPr>
          <p:cNvPr id="6" name="图片 5">
            <a:extLst>
              <a:ext uri="{FF2B5EF4-FFF2-40B4-BE49-F238E27FC236}">
                <a16:creationId xmlns:a16="http://schemas.microsoft.com/office/drawing/2014/main" id="{4DDB785E-04E2-56ED-052A-1CCFF65515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2046" y="2537477"/>
            <a:ext cx="2727908" cy="1783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0563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84B8F1-86D7-9E93-9B46-D62C7E172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417" y="262001"/>
            <a:ext cx="4154307" cy="806879"/>
          </a:xfrm>
        </p:spPr>
        <p:txBody>
          <a:bodyPr vert="horz" lIns="91440" tIns="45720" rIns="91440" bIns="45720" rtlCol="0" anchor="t">
            <a:normAutofit/>
          </a:bodyPr>
          <a:lstStyle/>
          <a:p>
            <a:pPr defTabSz="914400"/>
            <a:r>
              <a:rPr lang="en-US" altLang="zh-CN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Cache</a:t>
            </a:r>
            <a:endParaRPr lang="zh-CN" altLang="en-US" sz="4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924378AC-DF3E-4F8D-D076-3DBAF8707FCF}"/>
              </a:ext>
            </a:extLst>
          </p:cNvPr>
          <p:cNvCxnSpPr/>
          <p:nvPr/>
        </p:nvCxnSpPr>
        <p:spPr>
          <a:xfrm>
            <a:off x="546417" y="1006249"/>
            <a:ext cx="11099165" cy="0"/>
          </a:xfrm>
          <a:prstGeom prst="straightConnector1">
            <a:avLst/>
          </a:prstGeom>
          <a:noFill/>
          <a:ln w="57150">
            <a:solidFill>
              <a:srgbClr val="CC0000"/>
            </a:solidFill>
            <a:prstDash val="solid"/>
          </a:ln>
        </p:spPr>
      </p:cxnSp>
      <p:pic>
        <p:nvPicPr>
          <p:cNvPr id="5" name="图片 4">
            <a:extLst>
              <a:ext uri="{FF2B5EF4-FFF2-40B4-BE49-F238E27FC236}">
                <a16:creationId xmlns:a16="http://schemas.microsoft.com/office/drawing/2014/main" id="{309BEF8A-51C1-7320-AC45-5FA9D0E0C2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1046" y="2560607"/>
            <a:ext cx="4438565" cy="157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973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84B8F1-86D7-9E93-9B46-D62C7E172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417" y="262001"/>
            <a:ext cx="4154307" cy="806879"/>
          </a:xfrm>
        </p:spPr>
        <p:txBody>
          <a:bodyPr vert="horz" lIns="91440" tIns="45720" rIns="91440" bIns="45720" rtlCol="0" anchor="t">
            <a:normAutofit/>
          </a:bodyPr>
          <a:lstStyle/>
          <a:p>
            <a:pPr defTabSz="914400"/>
            <a:r>
              <a:rPr lang="en-US" altLang="zh-CN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Cache</a:t>
            </a:r>
            <a:endParaRPr lang="zh-CN" altLang="en-US" sz="4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924378AC-DF3E-4F8D-D076-3DBAF8707FCF}"/>
              </a:ext>
            </a:extLst>
          </p:cNvPr>
          <p:cNvCxnSpPr/>
          <p:nvPr/>
        </p:nvCxnSpPr>
        <p:spPr>
          <a:xfrm>
            <a:off x="546417" y="1006249"/>
            <a:ext cx="11099165" cy="0"/>
          </a:xfrm>
          <a:prstGeom prst="straightConnector1">
            <a:avLst/>
          </a:prstGeom>
          <a:noFill/>
          <a:ln w="57150">
            <a:solidFill>
              <a:srgbClr val="CC0000"/>
            </a:solidFill>
            <a:prstDash val="solid"/>
          </a:ln>
        </p:spPr>
      </p:cxnSp>
      <p:pic>
        <p:nvPicPr>
          <p:cNvPr id="5" name="图片 4">
            <a:extLst>
              <a:ext uri="{FF2B5EF4-FFF2-40B4-BE49-F238E27FC236}">
                <a16:creationId xmlns:a16="http://schemas.microsoft.com/office/drawing/2014/main" id="{BCEDC0FF-0551-A40B-9F17-62023D43BD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4379" y="1289713"/>
            <a:ext cx="7823242" cy="4522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7421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84B8F1-86D7-9E93-9B46-D62C7E172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417" y="262001"/>
            <a:ext cx="4154307" cy="806879"/>
          </a:xfrm>
        </p:spPr>
        <p:txBody>
          <a:bodyPr vert="horz" lIns="91440" tIns="45720" rIns="91440" bIns="45720" rtlCol="0" anchor="t">
            <a:normAutofit/>
          </a:bodyPr>
          <a:lstStyle/>
          <a:p>
            <a:pPr defTabSz="914400"/>
            <a:r>
              <a:rPr lang="zh-CN" alt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虚拟地址</a:t>
            </a:r>
          </a:p>
        </p:txBody>
      </p:sp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924378AC-DF3E-4F8D-D076-3DBAF8707FCF}"/>
              </a:ext>
            </a:extLst>
          </p:cNvPr>
          <p:cNvCxnSpPr/>
          <p:nvPr/>
        </p:nvCxnSpPr>
        <p:spPr>
          <a:xfrm>
            <a:off x="546417" y="1006249"/>
            <a:ext cx="11099165" cy="0"/>
          </a:xfrm>
          <a:prstGeom prst="straightConnector1">
            <a:avLst/>
          </a:prstGeom>
          <a:noFill/>
          <a:ln w="57150">
            <a:solidFill>
              <a:srgbClr val="CC0000"/>
            </a:solidFill>
            <a:prstDash val="solid"/>
          </a:ln>
        </p:spPr>
      </p:cxnSp>
      <p:sp>
        <p:nvSpPr>
          <p:cNvPr id="3" name="文本框 2">
            <a:extLst>
              <a:ext uri="{FF2B5EF4-FFF2-40B4-BE49-F238E27FC236}">
                <a16:creationId xmlns:a16="http://schemas.microsoft.com/office/drawing/2014/main" id="{8F60B1CF-EA95-E032-40AC-8AB0FD16062D}"/>
              </a:ext>
            </a:extLst>
          </p:cNvPr>
          <p:cNvSpPr txBox="1"/>
          <p:nvPr/>
        </p:nvSpPr>
        <p:spPr>
          <a:xfrm>
            <a:off x="2193471" y="2411186"/>
            <a:ext cx="5715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虚拟地址的由来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为什么在</a:t>
            </a:r>
            <a:r>
              <a:rPr lang="en-US" altLang="zh-CN" dirty="0"/>
              <a:t>cache</a:t>
            </a:r>
            <a:r>
              <a:rPr lang="zh-CN" altLang="en-US" dirty="0"/>
              <a:t>中涉及虚拟地址相关的内容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7563545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84B8F1-86D7-9E93-9B46-D62C7E172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417" y="262001"/>
            <a:ext cx="4154307" cy="806879"/>
          </a:xfrm>
        </p:spPr>
        <p:txBody>
          <a:bodyPr vert="horz" lIns="91440" tIns="45720" rIns="91440" bIns="45720" rtlCol="0" anchor="t">
            <a:normAutofit/>
          </a:bodyPr>
          <a:lstStyle/>
          <a:p>
            <a:pPr defTabSz="914400"/>
            <a:r>
              <a:rPr lang="zh-CN" alt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虚拟地址转换</a:t>
            </a:r>
          </a:p>
        </p:txBody>
      </p:sp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924378AC-DF3E-4F8D-D076-3DBAF8707FCF}"/>
              </a:ext>
            </a:extLst>
          </p:cNvPr>
          <p:cNvCxnSpPr/>
          <p:nvPr/>
        </p:nvCxnSpPr>
        <p:spPr>
          <a:xfrm>
            <a:off x="546417" y="1006249"/>
            <a:ext cx="11099165" cy="0"/>
          </a:xfrm>
          <a:prstGeom prst="straightConnector1">
            <a:avLst/>
          </a:prstGeom>
          <a:noFill/>
          <a:ln w="57150">
            <a:solidFill>
              <a:srgbClr val="CC0000"/>
            </a:solidFill>
            <a:prstDash val="solid"/>
          </a:ln>
        </p:spPr>
      </p:cxnSp>
      <p:pic>
        <p:nvPicPr>
          <p:cNvPr id="5" name="图片 4">
            <a:extLst>
              <a:ext uri="{FF2B5EF4-FFF2-40B4-BE49-F238E27FC236}">
                <a16:creationId xmlns:a16="http://schemas.microsoft.com/office/drawing/2014/main" id="{2EAF343F-BB6D-2556-B30B-557A807E03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0884" y="1590710"/>
            <a:ext cx="6690232" cy="3676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8889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84B8F1-86D7-9E93-9B46-D62C7E172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417" y="262001"/>
            <a:ext cx="4154307" cy="806879"/>
          </a:xfrm>
        </p:spPr>
        <p:txBody>
          <a:bodyPr vert="horz" lIns="91440" tIns="45720" rIns="91440" bIns="45720" rtlCol="0" anchor="t">
            <a:normAutofit/>
          </a:bodyPr>
          <a:lstStyle/>
          <a:p>
            <a:pPr defTabSz="914400"/>
            <a:r>
              <a:rPr lang="zh-CN" alt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页表</a:t>
            </a:r>
          </a:p>
        </p:txBody>
      </p:sp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924378AC-DF3E-4F8D-D076-3DBAF8707FCF}"/>
              </a:ext>
            </a:extLst>
          </p:cNvPr>
          <p:cNvCxnSpPr/>
          <p:nvPr/>
        </p:nvCxnSpPr>
        <p:spPr>
          <a:xfrm>
            <a:off x="546417" y="1006249"/>
            <a:ext cx="11099165" cy="0"/>
          </a:xfrm>
          <a:prstGeom prst="straightConnector1">
            <a:avLst/>
          </a:prstGeom>
          <a:noFill/>
          <a:ln w="57150">
            <a:solidFill>
              <a:srgbClr val="CC0000"/>
            </a:solidFill>
            <a:prstDash val="solid"/>
          </a:ln>
        </p:spPr>
      </p:cxnSp>
      <p:pic>
        <p:nvPicPr>
          <p:cNvPr id="5" name="图片 4">
            <a:extLst>
              <a:ext uri="{FF2B5EF4-FFF2-40B4-BE49-F238E27FC236}">
                <a16:creationId xmlns:a16="http://schemas.microsoft.com/office/drawing/2014/main" id="{555F36B4-F338-05E6-B94E-D14DF24619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9424" y="1760252"/>
            <a:ext cx="7273151" cy="3337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2318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84B8F1-86D7-9E93-9B46-D62C7E172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417" y="262001"/>
            <a:ext cx="4154307" cy="806879"/>
          </a:xfrm>
        </p:spPr>
        <p:txBody>
          <a:bodyPr vert="horz" lIns="91440" tIns="45720" rIns="91440" bIns="45720" rtlCol="0" anchor="t">
            <a:normAutofit/>
          </a:bodyPr>
          <a:lstStyle/>
          <a:p>
            <a:pPr defTabSz="914400"/>
            <a:r>
              <a:rPr lang="zh-CN" alt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多级页表</a:t>
            </a:r>
          </a:p>
        </p:txBody>
      </p:sp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924378AC-DF3E-4F8D-D076-3DBAF8707FCF}"/>
              </a:ext>
            </a:extLst>
          </p:cNvPr>
          <p:cNvCxnSpPr/>
          <p:nvPr/>
        </p:nvCxnSpPr>
        <p:spPr>
          <a:xfrm>
            <a:off x="546417" y="1006249"/>
            <a:ext cx="11099165" cy="0"/>
          </a:xfrm>
          <a:prstGeom prst="straightConnector1">
            <a:avLst/>
          </a:prstGeom>
          <a:noFill/>
          <a:ln w="57150">
            <a:solidFill>
              <a:srgbClr val="CC0000"/>
            </a:solidFill>
            <a:prstDash val="solid"/>
          </a:ln>
        </p:spPr>
      </p:cxnSp>
      <p:pic>
        <p:nvPicPr>
          <p:cNvPr id="7" name="图片 6">
            <a:extLst>
              <a:ext uri="{FF2B5EF4-FFF2-40B4-BE49-F238E27FC236}">
                <a16:creationId xmlns:a16="http://schemas.microsoft.com/office/drawing/2014/main" id="{6F4136A0-8D67-D0A7-27DF-DAA3DB1C90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1733" y="1495462"/>
            <a:ext cx="8648534" cy="3867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302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84B8F1-86D7-9E93-9B46-D62C7E172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417" y="262001"/>
            <a:ext cx="4154307" cy="806879"/>
          </a:xfrm>
        </p:spPr>
        <p:txBody>
          <a:bodyPr vert="horz" lIns="91440" tIns="45720" rIns="91440" bIns="45720" rtlCol="0" anchor="t">
            <a:normAutofit/>
          </a:bodyPr>
          <a:lstStyle/>
          <a:p>
            <a:pPr defTabSz="914400"/>
            <a:r>
              <a:rPr lang="en-US" altLang="zh-CN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TLB</a:t>
            </a:r>
            <a:endParaRPr lang="zh-CN" altLang="en-US" sz="4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924378AC-DF3E-4F8D-D076-3DBAF8707FCF}"/>
              </a:ext>
            </a:extLst>
          </p:cNvPr>
          <p:cNvCxnSpPr/>
          <p:nvPr/>
        </p:nvCxnSpPr>
        <p:spPr>
          <a:xfrm>
            <a:off x="546417" y="1006249"/>
            <a:ext cx="11099165" cy="0"/>
          </a:xfrm>
          <a:prstGeom prst="straightConnector1">
            <a:avLst/>
          </a:prstGeom>
          <a:noFill/>
          <a:ln w="57150">
            <a:solidFill>
              <a:srgbClr val="CC0000"/>
            </a:solidFill>
            <a:prstDash val="solid"/>
          </a:ln>
        </p:spPr>
      </p:cxnSp>
      <p:pic>
        <p:nvPicPr>
          <p:cNvPr id="5" name="图片 4">
            <a:extLst>
              <a:ext uri="{FF2B5EF4-FFF2-40B4-BE49-F238E27FC236}">
                <a16:creationId xmlns:a16="http://schemas.microsoft.com/office/drawing/2014/main" id="{E33560C8-BFD8-A057-C2CB-DDE567C23B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5227" y="1282082"/>
            <a:ext cx="4442375" cy="177923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2AE0AE5-AE47-66BF-9B75-379D7D045B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8871" y="3274520"/>
            <a:ext cx="6842629" cy="3143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9219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84B8F1-86D7-9E93-9B46-D62C7E172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417" y="262001"/>
            <a:ext cx="4154307" cy="806879"/>
          </a:xfrm>
        </p:spPr>
        <p:txBody>
          <a:bodyPr vert="horz" lIns="91440" tIns="45720" rIns="91440" bIns="45720" rtlCol="0" anchor="t">
            <a:normAutofit/>
          </a:bodyPr>
          <a:lstStyle/>
          <a:p>
            <a:pPr defTabSz="914400"/>
            <a:r>
              <a:rPr lang="en-US" altLang="zh-CN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PID  ASID</a:t>
            </a:r>
            <a:endParaRPr lang="zh-CN" altLang="en-US" sz="4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924378AC-DF3E-4F8D-D076-3DBAF8707FCF}"/>
              </a:ext>
            </a:extLst>
          </p:cNvPr>
          <p:cNvCxnSpPr/>
          <p:nvPr/>
        </p:nvCxnSpPr>
        <p:spPr>
          <a:xfrm>
            <a:off x="546417" y="1006249"/>
            <a:ext cx="11099165" cy="0"/>
          </a:xfrm>
          <a:prstGeom prst="straightConnector1">
            <a:avLst/>
          </a:prstGeom>
          <a:noFill/>
          <a:ln w="57150">
            <a:solidFill>
              <a:srgbClr val="CC0000"/>
            </a:solidFill>
            <a:prstDash val="solid"/>
          </a:ln>
        </p:spPr>
      </p:cxnSp>
      <p:pic>
        <p:nvPicPr>
          <p:cNvPr id="7" name="图片 6">
            <a:extLst>
              <a:ext uri="{FF2B5EF4-FFF2-40B4-BE49-F238E27FC236}">
                <a16:creationId xmlns:a16="http://schemas.microsoft.com/office/drawing/2014/main" id="{E3C44936-E8DE-D774-8179-43D2A32C41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5562" y="2072661"/>
            <a:ext cx="8088475" cy="2179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0772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84B8F1-86D7-9E93-9B46-D62C7E172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417" y="262001"/>
            <a:ext cx="4154307" cy="806879"/>
          </a:xfrm>
        </p:spPr>
        <p:txBody>
          <a:bodyPr vert="horz" lIns="91440" tIns="45720" rIns="91440" bIns="45720" rtlCol="0" anchor="t">
            <a:normAutofit/>
          </a:bodyPr>
          <a:lstStyle/>
          <a:p>
            <a:pPr defTabSz="914400"/>
            <a:r>
              <a:rPr lang="zh-CN" altLang="en-US" sz="4000" dirty="0">
                <a:solidFill>
                  <a:schemeClr val="tx1"/>
                </a:solidFill>
              </a:rPr>
              <a:t>进程线程切换</a:t>
            </a:r>
            <a:endParaRPr lang="zh-CN" altLang="en-US" sz="4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924378AC-DF3E-4F8D-D076-3DBAF8707FCF}"/>
              </a:ext>
            </a:extLst>
          </p:cNvPr>
          <p:cNvCxnSpPr/>
          <p:nvPr/>
        </p:nvCxnSpPr>
        <p:spPr>
          <a:xfrm>
            <a:off x="546417" y="1006249"/>
            <a:ext cx="11099165" cy="0"/>
          </a:xfrm>
          <a:prstGeom prst="straightConnector1">
            <a:avLst/>
          </a:prstGeom>
          <a:noFill/>
          <a:ln w="57150">
            <a:solidFill>
              <a:srgbClr val="CC0000"/>
            </a:solidFill>
            <a:prstDash val="solid"/>
          </a:ln>
        </p:spPr>
      </p:cxnSp>
    </p:spTree>
    <p:extLst>
      <p:ext uri="{BB962C8B-B14F-4D97-AF65-F5344CB8AC3E}">
        <p14:creationId xmlns:p14="http://schemas.microsoft.com/office/powerpoint/2010/main" val="25318968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84B8F1-86D7-9E93-9B46-D62C7E172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417" y="262001"/>
            <a:ext cx="4154307" cy="806879"/>
          </a:xfrm>
        </p:spPr>
        <p:txBody>
          <a:bodyPr vert="horz" lIns="91440" tIns="45720" rIns="91440" bIns="45720" rtlCol="0" anchor="t">
            <a:normAutofit/>
          </a:bodyPr>
          <a:lstStyle/>
          <a:p>
            <a:pPr defTabSz="914400"/>
            <a:r>
              <a:rPr lang="en-US" altLang="zh-CN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Cache</a:t>
            </a:r>
            <a:endParaRPr lang="zh-CN" altLang="en-US" sz="4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924378AC-DF3E-4F8D-D076-3DBAF8707FCF}"/>
              </a:ext>
            </a:extLst>
          </p:cNvPr>
          <p:cNvCxnSpPr/>
          <p:nvPr/>
        </p:nvCxnSpPr>
        <p:spPr>
          <a:xfrm>
            <a:off x="546417" y="1006249"/>
            <a:ext cx="11099165" cy="0"/>
          </a:xfrm>
          <a:prstGeom prst="straightConnector1">
            <a:avLst/>
          </a:prstGeom>
          <a:noFill/>
          <a:ln w="57150">
            <a:solidFill>
              <a:srgbClr val="CC0000"/>
            </a:solidFill>
            <a:prstDash val="solid"/>
          </a:ln>
        </p:spPr>
      </p:cxnSp>
      <p:pic>
        <p:nvPicPr>
          <p:cNvPr id="5" name="图片 4">
            <a:extLst>
              <a:ext uri="{FF2B5EF4-FFF2-40B4-BE49-F238E27FC236}">
                <a16:creationId xmlns:a16="http://schemas.microsoft.com/office/drawing/2014/main" id="{2B833E4D-4FB3-0401-BC82-0C8CFD9721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479" y="1548239"/>
            <a:ext cx="5444386" cy="1954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4283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84B8F1-86D7-9E93-9B46-D62C7E172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416" y="262001"/>
            <a:ext cx="6502084" cy="806879"/>
          </a:xfrm>
        </p:spPr>
        <p:txBody>
          <a:bodyPr vert="horz" lIns="91440" tIns="45720" rIns="91440" bIns="45720" rtlCol="0" anchor="t">
            <a:normAutofit/>
          </a:bodyPr>
          <a:lstStyle/>
          <a:p>
            <a:pPr defTabSz="914400"/>
            <a:r>
              <a:rPr lang="en-US" altLang="zh-CN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TLB </a:t>
            </a:r>
            <a:r>
              <a:rPr lang="zh-CN" altLang="en-US" sz="4000" dirty="0">
                <a:solidFill>
                  <a:schemeClr val="tx1"/>
                </a:solidFill>
              </a:rPr>
              <a:t>和 </a:t>
            </a:r>
            <a:r>
              <a:rPr lang="en-US" altLang="zh-CN" sz="4000" dirty="0">
                <a:solidFill>
                  <a:schemeClr val="tx1"/>
                </a:solidFill>
              </a:rPr>
              <a:t>cache </a:t>
            </a:r>
            <a:r>
              <a:rPr lang="zh-CN" altLang="en-US" sz="4000" dirty="0">
                <a:solidFill>
                  <a:schemeClr val="tx1"/>
                </a:solidFill>
              </a:rPr>
              <a:t>流水线</a:t>
            </a:r>
            <a:endParaRPr lang="zh-CN" altLang="en-US" sz="4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924378AC-DF3E-4F8D-D076-3DBAF8707FCF}"/>
              </a:ext>
            </a:extLst>
          </p:cNvPr>
          <p:cNvCxnSpPr/>
          <p:nvPr/>
        </p:nvCxnSpPr>
        <p:spPr>
          <a:xfrm>
            <a:off x="546417" y="1006249"/>
            <a:ext cx="11099165" cy="0"/>
          </a:xfrm>
          <a:prstGeom prst="straightConnector1">
            <a:avLst/>
          </a:prstGeom>
          <a:noFill/>
          <a:ln w="57150">
            <a:solidFill>
              <a:srgbClr val="CC0000"/>
            </a:solidFill>
            <a:prstDash val="solid"/>
          </a:ln>
        </p:spPr>
      </p:cxnSp>
      <p:pic>
        <p:nvPicPr>
          <p:cNvPr id="5" name="图片 4">
            <a:extLst>
              <a:ext uri="{FF2B5EF4-FFF2-40B4-BE49-F238E27FC236}">
                <a16:creationId xmlns:a16="http://schemas.microsoft.com/office/drawing/2014/main" id="{79865D5B-723C-B80D-647D-A8DBE9C355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972" y="1642957"/>
            <a:ext cx="4560483" cy="315843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52F0FC1-D37C-2282-43D2-1CDD999552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1274" y="2134435"/>
            <a:ext cx="4537623" cy="1946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4971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84B8F1-86D7-9E93-9B46-D62C7E172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417" y="262001"/>
            <a:ext cx="4154307" cy="806879"/>
          </a:xfrm>
        </p:spPr>
        <p:txBody>
          <a:bodyPr vert="horz" lIns="91440" tIns="45720" rIns="91440" bIns="45720" rtlCol="0" anchor="t">
            <a:normAutofit/>
          </a:bodyPr>
          <a:lstStyle/>
          <a:p>
            <a:pPr defTabSz="914400"/>
            <a:r>
              <a:rPr lang="en-US" altLang="zh-CN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Cache</a:t>
            </a:r>
            <a:endParaRPr lang="zh-CN" altLang="en-US" sz="4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924378AC-DF3E-4F8D-D076-3DBAF8707FCF}"/>
              </a:ext>
            </a:extLst>
          </p:cNvPr>
          <p:cNvCxnSpPr/>
          <p:nvPr/>
        </p:nvCxnSpPr>
        <p:spPr>
          <a:xfrm>
            <a:off x="546417" y="1006249"/>
            <a:ext cx="11099165" cy="0"/>
          </a:xfrm>
          <a:prstGeom prst="straightConnector1">
            <a:avLst/>
          </a:prstGeom>
          <a:noFill/>
          <a:ln w="57150">
            <a:solidFill>
              <a:srgbClr val="CC0000"/>
            </a:solidFill>
            <a:prstDash val="solid"/>
          </a:ln>
        </p:spPr>
      </p:cxnSp>
    </p:spTree>
    <p:extLst>
      <p:ext uri="{BB962C8B-B14F-4D97-AF65-F5344CB8AC3E}">
        <p14:creationId xmlns:p14="http://schemas.microsoft.com/office/powerpoint/2010/main" val="13606492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84B8F1-86D7-9E93-9B46-D62C7E172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417" y="262001"/>
            <a:ext cx="4154307" cy="806879"/>
          </a:xfrm>
        </p:spPr>
        <p:txBody>
          <a:bodyPr vert="horz" lIns="91440" tIns="45720" rIns="91440" bIns="45720" rtlCol="0" anchor="t">
            <a:normAutofit/>
          </a:bodyPr>
          <a:lstStyle/>
          <a:p>
            <a:pPr defTabSz="914400"/>
            <a:r>
              <a:rPr lang="en-US" altLang="zh-CN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Cache</a:t>
            </a:r>
            <a:endParaRPr lang="zh-CN" altLang="en-US" sz="4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924378AC-DF3E-4F8D-D076-3DBAF8707FCF}"/>
              </a:ext>
            </a:extLst>
          </p:cNvPr>
          <p:cNvCxnSpPr/>
          <p:nvPr/>
        </p:nvCxnSpPr>
        <p:spPr>
          <a:xfrm>
            <a:off x="546417" y="1006249"/>
            <a:ext cx="11099165" cy="0"/>
          </a:xfrm>
          <a:prstGeom prst="straightConnector1">
            <a:avLst/>
          </a:prstGeom>
          <a:noFill/>
          <a:ln w="57150">
            <a:solidFill>
              <a:srgbClr val="CC0000"/>
            </a:solidFill>
            <a:prstDash val="solid"/>
          </a:ln>
        </p:spPr>
      </p:cxnSp>
    </p:spTree>
    <p:extLst>
      <p:ext uri="{BB962C8B-B14F-4D97-AF65-F5344CB8AC3E}">
        <p14:creationId xmlns:p14="http://schemas.microsoft.com/office/powerpoint/2010/main" val="596388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84B8F1-86D7-9E93-9B46-D62C7E172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417" y="262001"/>
            <a:ext cx="4154307" cy="806879"/>
          </a:xfrm>
        </p:spPr>
        <p:txBody>
          <a:bodyPr vert="horz" lIns="91440" tIns="45720" rIns="91440" bIns="45720" rtlCol="0" anchor="t">
            <a:normAutofit/>
          </a:bodyPr>
          <a:lstStyle/>
          <a:p>
            <a:pPr defTabSz="914400"/>
            <a:r>
              <a:rPr lang="en-US" altLang="zh-CN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Cache</a:t>
            </a:r>
            <a:endParaRPr lang="zh-CN" altLang="en-US" sz="4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924378AC-DF3E-4F8D-D076-3DBAF8707FCF}"/>
              </a:ext>
            </a:extLst>
          </p:cNvPr>
          <p:cNvCxnSpPr/>
          <p:nvPr/>
        </p:nvCxnSpPr>
        <p:spPr>
          <a:xfrm>
            <a:off x="546417" y="1006249"/>
            <a:ext cx="11099165" cy="0"/>
          </a:xfrm>
          <a:prstGeom prst="straightConnector1">
            <a:avLst/>
          </a:prstGeom>
          <a:noFill/>
          <a:ln w="57150">
            <a:solidFill>
              <a:srgbClr val="CC0000"/>
            </a:solidFill>
            <a:prstDash val="solid"/>
          </a:ln>
        </p:spPr>
      </p:cxnSp>
    </p:spTree>
    <p:extLst>
      <p:ext uri="{BB962C8B-B14F-4D97-AF65-F5344CB8AC3E}">
        <p14:creationId xmlns:p14="http://schemas.microsoft.com/office/powerpoint/2010/main" val="3573804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84B8F1-86D7-9E93-9B46-D62C7E172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417" y="262001"/>
            <a:ext cx="4154307" cy="806879"/>
          </a:xfrm>
        </p:spPr>
        <p:txBody>
          <a:bodyPr vert="horz" lIns="91440" tIns="45720" rIns="91440" bIns="45720" rtlCol="0" anchor="t">
            <a:normAutofit/>
          </a:bodyPr>
          <a:lstStyle/>
          <a:p>
            <a:pPr defTabSz="914400"/>
            <a:r>
              <a:rPr lang="en-US" altLang="zh-CN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Cache</a:t>
            </a:r>
            <a:endParaRPr lang="zh-CN" altLang="en-US" sz="4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924378AC-DF3E-4F8D-D076-3DBAF8707FCF}"/>
              </a:ext>
            </a:extLst>
          </p:cNvPr>
          <p:cNvCxnSpPr/>
          <p:nvPr/>
        </p:nvCxnSpPr>
        <p:spPr>
          <a:xfrm>
            <a:off x="546417" y="1006249"/>
            <a:ext cx="11099165" cy="0"/>
          </a:xfrm>
          <a:prstGeom prst="straightConnector1">
            <a:avLst/>
          </a:prstGeom>
          <a:noFill/>
          <a:ln w="57150">
            <a:solidFill>
              <a:srgbClr val="CC0000"/>
            </a:solidFill>
            <a:prstDash val="solid"/>
          </a:ln>
        </p:spPr>
      </p:cxnSp>
    </p:spTree>
    <p:extLst>
      <p:ext uri="{BB962C8B-B14F-4D97-AF65-F5344CB8AC3E}">
        <p14:creationId xmlns:p14="http://schemas.microsoft.com/office/powerpoint/2010/main" val="40643810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84B8F1-86D7-9E93-9B46-D62C7E172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417" y="262001"/>
            <a:ext cx="4154307" cy="806879"/>
          </a:xfrm>
        </p:spPr>
        <p:txBody>
          <a:bodyPr vert="horz" lIns="91440" tIns="45720" rIns="91440" bIns="45720" rtlCol="0" anchor="t">
            <a:normAutofit/>
          </a:bodyPr>
          <a:lstStyle/>
          <a:p>
            <a:pPr defTabSz="914400"/>
            <a:r>
              <a:rPr lang="en-US" altLang="zh-CN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Cache</a:t>
            </a:r>
            <a:endParaRPr lang="zh-CN" altLang="en-US" sz="4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924378AC-DF3E-4F8D-D076-3DBAF8707FCF}"/>
              </a:ext>
            </a:extLst>
          </p:cNvPr>
          <p:cNvCxnSpPr/>
          <p:nvPr/>
        </p:nvCxnSpPr>
        <p:spPr>
          <a:xfrm>
            <a:off x="546417" y="1006249"/>
            <a:ext cx="11099165" cy="0"/>
          </a:xfrm>
          <a:prstGeom prst="straightConnector1">
            <a:avLst/>
          </a:prstGeom>
          <a:noFill/>
          <a:ln w="57150">
            <a:solidFill>
              <a:srgbClr val="CC0000"/>
            </a:solidFill>
            <a:prstDash val="solid"/>
          </a:ln>
        </p:spPr>
      </p:cxnSp>
    </p:spTree>
    <p:extLst>
      <p:ext uri="{BB962C8B-B14F-4D97-AF65-F5344CB8AC3E}">
        <p14:creationId xmlns:p14="http://schemas.microsoft.com/office/powerpoint/2010/main" val="10533537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框 14"/>
          <p:cNvSpPr txBox="1"/>
          <p:nvPr/>
        </p:nvSpPr>
        <p:spPr>
          <a:xfrm>
            <a:off x="1651376" y="1578054"/>
            <a:ext cx="666465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600" b="1" dirty="0">
                <a:solidFill>
                  <a:schemeClr val="bg1"/>
                </a:solidFill>
                <a:cs typeface="+mn-ea"/>
                <a:sym typeface="+mn-lt"/>
              </a:rPr>
              <a:t>Thank you</a:t>
            </a:r>
          </a:p>
        </p:txBody>
      </p:sp>
      <p:pic>
        <p:nvPicPr>
          <p:cNvPr id="3" name="图片 2" descr="QR 代码&#10;&#10;描述已自动生成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3254" y="4186382"/>
            <a:ext cx="2184400" cy="21844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84B8F1-86D7-9E93-9B46-D62C7E172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417" y="262001"/>
            <a:ext cx="4154307" cy="806879"/>
          </a:xfrm>
        </p:spPr>
        <p:txBody>
          <a:bodyPr vert="horz" lIns="91440" tIns="45720" rIns="91440" bIns="45720" rtlCol="0" anchor="t">
            <a:normAutofit/>
          </a:bodyPr>
          <a:lstStyle/>
          <a:p>
            <a:pPr defTabSz="914400"/>
            <a:r>
              <a:rPr lang="en-US" altLang="zh-CN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Cache</a:t>
            </a:r>
            <a:endParaRPr lang="zh-CN" altLang="en-US" sz="4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924378AC-DF3E-4F8D-D076-3DBAF8707FCF}"/>
              </a:ext>
            </a:extLst>
          </p:cNvPr>
          <p:cNvCxnSpPr/>
          <p:nvPr/>
        </p:nvCxnSpPr>
        <p:spPr>
          <a:xfrm>
            <a:off x="546417" y="1006249"/>
            <a:ext cx="11099165" cy="0"/>
          </a:xfrm>
          <a:prstGeom prst="straightConnector1">
            <a:avLst/>
          </a:prstGeom>
          <a:noFill/>
          <a:ln w="57150">
            <a:solidFill>
              <a:srgbClr val="CC0000"/>
            </a:solidFill>
            <a:prstDash val="solid"/>
          </a:ln>
        </p:spPr>
      </p:cxnSp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5D98200D-88B5-917E-EA45-D90560A276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6893421"/>
              </p:ext>
            </p:extLst>
          </p:nvPr>
        </p:nvGraphicFramePr>
        <p:xfrm>
          <a:off x="1535340" y="1897380"/>
          <a:ext cx="3116942" cy="408649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58471">
                  <a:extLst>
                    <a:ext uri="{9D8B030D-6E8A-4147-A177-3AD203B41FA5}">
                      <a16:colId xmlns:a16="http://schemas.microsoft.com/office/drawing/2014/main" val="3658647005"/>
                    </a:ext>
                  </a:extLst>
                </a:gridCol>
                <a:gridCol w="1558471">
                  <a:extLst>
                    <a:ext uri="{9D8B030D-6E8A-4147-A177-3AD203B41FA5}">
                      <a16:colId xmlns:a16="http://schemas.microsoft.com/office/drawing/2014/main" val="2183532327"/>
                    </a:ext>
                  </a:extLst>
                </a:gridCol>
              </a:tblGrid>
              <a:tr h="362116">
                <a:tc>
                  <a:txBody>
                    <a:bodyPr/>
                    <a:lstStyle/>
                    <a:p>
                      <a:pPr marL="0" marR="0" lvl="0" indent="0" algn="ctr" defTabSz="91433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[3 :2 ]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[1 : 0]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9065697"/>
                  </a:ext>
                </a:extLst>
              </a:tr>
              <a:tr h="372073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3397776"/>
                  </a:ext>
                </a:extLst>
              </a:tr>
              <a:tr h="372073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7946336"/>
                  </a:ext>
                </a:extLst>
              </a:tr>
              <a:tr h="372073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1885211"/>
                  </a:ext>
                </a:extLst>
              </a:tr>
              <a:tr h="372073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0149709"/>
                  </a:ext>
                </a:extLst>
              </a:tr>
              <a:tr h="372073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0807556"/>
                  </a:ext>
                </a:extLst>
              </a:tr>
              <a:tr h="372073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1262513"/>
                  </a:ext>
                </a:extLst>
              </a:tr>
              <a:tr h="372073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5621965"/>
                  </a:ext>
                </a:extLst>
              </a:tr>
              <a:tr h="372073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7558902"/>
                  </a:ext>
                </a:extLst>
              </a:tr>
              <a:tr h="372073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2482656"/>
                  </a:ext>
                </a:extLst>
              </a:tr>
              <a:tr h="372073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5422399"/>
                  </a:ext>
                </a:extLst>
              </a:tr>
            </a:tbl>
          </a:graphicData>
        </a:graphic>
      </p:graphicFrame>
      <p:graphicFrame>
        <p:nvGraphicFramePr>
          <p:cNvPr id="7" name="表格 7">
            <a:extLst>
              <a:ext uri="{FF2B5EF4-FFF2-40B4-BE49-F238E27FC236}">
                <a16:creationId xmlns:a16="http://schemas.microsoft.com/office/drawing/2014/main" id="{C3CC525D-2EC6-AF3B-5C1F-F6E242484E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9844503"/>
              </p:ext>
            </p:extLst>
          </p:nvPr>
        </p:nvGraphicFramePr>
        <p:xfrm>
          <a:off x="7312660" y="2894647"/>
          <a:ext cx="3465830" cy="19078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4010">
                  <a:extLst>
                    <a:ext uri="{9D8B030D-6E8A-4147-A177-3AD203B41FA5}">
                      <a16:colId xmlns:a16="http://schemas.microsoft.com/office/drawing/2014/main" val="4127261305"/>
                    </a:ext>
                  </a:extLst>
                </a:gridCol>
                <a:gridCol w="1171575">
                  <a:extLst>
                    <a:ext uri="{9D8B030D-6E8A-4147-A177-3AD203B41FA5}">
                      <a16:colId xmlns:a16="http://schemas.microsoft.com/office/drawing/2014/main" val="1502526596"/>
                    </a:ext>
                  </a:extLst>
                </a:gridCol>
                <a:gridCol w="1960245">
                  <a:extLst>
                    <a:ext uri="{9D8B030D-6E8A-4147-A177-3AD203B41FA5}">
                      <a16:colId xmlns:a16="http://schemas.microsoft.com/office/drawing/2014/main" val="1472823126"/>
                    </a:ext>
                  </a:extLst>
                </a:gridCol>
              </a:tblGrid>
              <a:tr h="381579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Tag(2bit)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Value [3:0]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1823087"/>
                  </a:ext>
                </a:extLst>
              </a:tr>
              <a:tr h="38157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4255298"/>
                  </a:ext>
                </a:extLst>
              </a:tr>
              <a:tr h="38157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9801354"/>
                  </a:ext>
                </a:extLst>
              </a:tr>
              <a:tr h="38157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794242"/>
                  </a:ext>
                </a:extLst>
              </a:tr>
              <a:tr h="38157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9233926"/>
                  </a:ext>
                </a:extLst>
              </a:tr>
            </a:tbl>
          </a:graphicData>
        </a:graphic>
      </p:graphicFrame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B2D8E0DD-C597-B16C-08D4-34625DD02948}"/>
              </a:ext>
            </a:extLst>
          </p:cNvPr>
          <p:cNvCxnSpPr>
            <a:cxnSpLocks/>
          </p:cNvCxnSpPr>
          <p:nvPr/>
        </p:nvCxnSpPr>
        <p:spPr>
          <a:xfrm>
            <a:off x="4652282" y="2463165"/>
            <a:ext cx="2377168" cy="86296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AFB6FCFC-3E7F-45F8-E384-6D8168552560}"/>
              </a:ext>
            </a:extLst>
          </p:cNvPr>
          <p:cNvCxnSpPr>
            <a:cxnSpLocks/>
            <a:stCxn id="5" idx="3"/>
          </p:cNvCxnSpPr>
          <p:nvPr/>
        </p:nvCxnSpPr>
        <p:spPr>
          <a:xfrm flipV="1">
            <a:off x="4652282" y="3411855"/>
            <a:ext cx="2377168" cy="52877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E9181150-DC28-46E6-CBE1-F19C8523CA1A}"/>
              </a:ext>
            </a:extLst>
          </p:cNvPr>
          <p:cNvCxnSpPr>
            <a:cxnSpLocks/>
          </p:cNvCxnSpPr>
          <p:nvPr/>
        </p:nvCxnSpPr>
        <p:spPr>
          <a:xfrm flipV="1">
            <a:off x="4652282" y="3497581"/>
            <a:ext cx="2369185" cy="189737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56182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84B8F1-86D7-9E93-9B46-D62C7E172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417" y="262001"/>
            <a:ext cx="4154307" cy="806879"/>
          </a:xfrm>
        </p:spPr>
        <p:txBody>
          <a:bodyPr vert="horz" lIns="91440" tIns="45720" rIns="91440" bIns="45720" rtlCol="0" anchor="t">
            <a:normAutofit/>
          </a:bodyPr>
          <a:lstStyle/>
          <a:p>
            <a:pPr defTabSz="914400"/>
            <a:r>
              <a:rPr lang="en-US" altLang="zh-CN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Cache</a:t>
            </a:r>
            <a:endParaRPr lang="zh-CN" altLang="en-US" sz="4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924378AC-DF3E-4F8D-D076-3DBAF8707FCF}"/>
              </a:ext>
            </a:extLst>
          </p:cNvPr>
          <p:cNvCxnSpPr/>
          <p:nvPr/>
        </p:nvCxnSpPr>
        <p:spPr>
          <a:xfrm>
            <a:off x="546417" y="1006249"/>
            <a:ext cx="11099165" cy="0"/>
          </a:xfrm>
          <a:prstGeom prst="straightConnector1">
            <a:avLst/>
          </a:prstGeom>
          <a:noFill/>
          <a:ln w="57150">
            <a:solidFill>
              <a:srgbClr val="CC0000"/>
            </a:solidFill>
            <a:prstDash val="solid"/>
          </a:ln>
        </p:spPr>
      </p:cxnSp>
      <p:pic>
        <p:nvPicPr>
          <p:cNvPr id="5" name="图片 4">
            <a:extLst>
              <a:ext uri="{FF2B5EF4-FFF2-40B4-BE49-F238E27FC236}">
                <a16:creationId xmlns:a16="http://schemas.microsoft.com/office/drawing/2014/main" id="{0904C2B6-490A-03F1-7DD1-BBBDBCEA17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4194" y="1350675"/>
            <a:ext cx="7243611" cy="510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497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84B8F1-86D7-9E93-9B46-D62C7E172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417" y="262001"/>
            <a:ext cx="4154307" cy="806879"/>
          </a:xfrm>
        </p:spPr>
        <p:txBody>
          <a:bodyPr vert="horz" lIns="91440" tIns="45720" rIns="91440" bIns="45720" rtlCol="0" anchor="t">
            <a:normAutofit/>
          </a:bodyPr>
          <a:lstStyle/>
          <a:p>
            <a:pPr defTabSz="914400"/>
            <a:r>
              <a:rPr lang="en-US" altLang="zh-CN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Cache</a:t>
            </a:r>
            <a:endParaRPr lang="zh-CN" altLang="en-US" sz="4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924378AC-DF3E-4F8D-D076-3DBAF8707FCF}"/>
              </a:ext>
            </a:extLst>
          </p:cNvPr>
          <p:cNvCxnSpPr/>
          <p:nvPr/>
        </p:nvCxnSpPr>
        <p:spPr>
          <a:xfrm>
            <a:off x="546417" y="1006249"/>
            <a:ext cx="11099165" cy="0"/>
          </a:xfrm>
          <a:prstGeom prst="straightConnector1">
            <a:avLst/>
          </a:prstGeom>
          <a:noFill/>
          <a:ln w="57150">
            <a:solidFill>
              <a:srgbClr val="CC0000"/>
            </a:solidFill>
            <a:prstDash val="solid"/>
          </a:ln>
        </p:spPr>
      </p:cxnSp>
      <p:graphicFrame>
        <p:nvGraphicFramePr>
          <p:cNvPr id="3" name="表格 7">
            <a:extLst>
              <a:ext uri="{FF2B5EF4-FFF2-40B4-BE49-F238E27FC236}">
                <a16:creationId xmlns:a16="http://schemas.microsoft.com/office/drawing/2014/main" id="{AA757C21-5235-B702-AEFB-B204283F39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1297662"/>
              </p:ext>
            </p:extLst>
          </p:nvPr>
        </p:nvGraphicFramePr>
        <p:xfrm>
          <a:off x="4363084" y="1584146"/>
          <a:ext cx="3465830" cy="7631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4010">
                  <a:extLst>
                    <a:ext uri="{9D8B030D-6E8A-4147-A177-3AD203B41FA5}">
                      <a16:colId xmlns:a16="http://schemas.microsoft.com/office/drawing/2014/main" val="4127261305"/>
                    </a:ext>
                  </a:extLst>
                </a:gridCol>
                <a:gridCol w="1171575">
                  <a:extLst>
                    <a:ext uri="{9D8B030D-6E8A-4147-A177-3AD203B41FA5}">
                      <a16:colId xmlns:a16="http://schemas.microsoft.com/office/drawing/2014/main" val="1502526596"/>
                    </a:ext>
                  </a:extLst>
                </a:gridCol>
                <a:gridCol w="1960245">
                  <a:extLst>
                    <a:ext uri="{9D8B030D-6E8A-4147-A177-3AD203B41FA5}">
                      <a16:colId xmlns:a16="http://schemas.microsoft.com/office/drawing/2014/main" val="1472823126"/>
                    </a:ext>
                  </a:extLst>
                </a:gridCol>
              </a:tblGrid>
              <a:tr h="381579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Tag(2bit)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Value [3:0]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1823087"/>
                  </a:ext>
                </a:extLst>
              </a:tr>
              <a:tr h="38157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无效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4255298"/>
                  </a:ext>
                </a:extLst>
              </a:tr>
            </a:tbl>
          </a:graphicData>
        </a:graphic>
      </p:graphicFrame>
      <p:sp>
        <p:nvSpPr>
          <p:cNvPr id="7" name="文本框 6">
            <a:extLst>
              <a:ext uri="{FF2B5EF4-FFF2-40B4-BE49-F238E27FC236}">
                <a16:creationId xmlns:a16="http://schemas.microsoft.com/office/drawing/2014/main" id="{D9D51CD6-6863-9830-5374-8555C93262BC}"/>
              </a:ext>
            </a:extLst>
          </p:cNvPr>
          <p:cNvSpPr txBox="1"/>
          <p:nvPr/>
        </p:nvSpPr>
        <p:spPr>
          <a:xfrm>
            <a:off x="1604962" y="1965725"/>
            <a:ext cx="191452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t0  </a:t>
            </a:r>
            <a:r>
              <a:rPr lang="zh-CN" altLang="en-US" dirty="0"/>
              <a:t>访问</a:t>
            </a:r>
            <a:r>
              <a:rPr lang="en-US" altLang="zh-CN" dirty="0"/>
              <a:t>00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t1  </a:t>
            </a:r>
            <a:r>
              <a:rPr lang="zh-CN" altLang="en-US" dirty="0"/>
              <a:t>访问</a:t>
            </a:r>
            <a:r>
              <a:rPr lang="en-US" altLang="zh-CN" dirty="0"/>
              <a:t>10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t2</a:t>
            </a:r>
            <a:r>
              <a:rPr lang="zh-CN" altLang="en-US" dirty="0"/>
              <a:t>  访问</a:t>
            </a:r>
            <a:r>
              <a:rPr lang="en-US" altLang="zh-CN" dirty="0"/>
              <a:t>00</a:t>
            </a:r>
            <a:br>
              <a:rPr lang="en-US" altLang="zh-CN" dirty="0"/>
            </a:br>
            <a:endParaRPr lang="en-US" altLang="zh-CN" dirty="0"/>
          </a:p>
          <a:p>
            <a:endParaRPr lang="en-US" altLang="zh-CN" dirty="0"/>
          </a:p>
          <a:p>
            <a:br>
              <a:rPr lang="en-US" altLang="zh-CN" dirty="0"/>
            </a:br>
            <a:r>
              <a:rPr lang="en-US" altLang="zh-CN" dirty="0"/>
              <a:t>t3  </a:t>
            </a:r>
            <a:r>
              <a:rPr lang="zh-CN" altLang="en-US" dirty="0"/>
              <a:t>访问</a:t>
            </a:r>
            <a:r>
              <a:rPr lang="en-US" altLang="zh-CN" dirty="0"/>
              <a:t>10</a:t>
            </a:r>
          </a:p>
        </p:txBody>
      </p:sp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BEF14EDB-F1AE-AD1A-6CF8-D94C814345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4666277"/>
              </p:ext>
            </p:extLst>
          </p:nvPr>
        </p:nvGraphicFramePr>
        <p:xfrm>
          <a:off x="4363084" y="2633728"/>
          <a:ext cx="3465830" cy="7631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4010">
                  <a:extLst>
                    <a:ext uri="{9D8B030D-6E8A-4147-A177-3AD203B41FA5}">
                      <a16:colId xmlns:a16="http://schemas.microsoft.com/office/drawing/2014/main" val="4127261305"/>
                    </a:ext>
                  </a:extLst>
                </a:gridCol>
                <a:gridCol w="1171575">
                  <a:extLst>
                    <a:ext uri="{9D8B030D-6E8A-4147-A177-3AD203B41FA5}">
                      <a16:colId xmlns:a16="http://schemas.microsoft.com/office/drawing/2014/main" val="1502526596"/>
                    </a:ext>
                  </a:extLst>
                </a:gridCol>
                <a:gridCol w="1960245">
                  <a:extLst>
                    <a:ext uri="{9D8B030D-6E8A-4147-A177-3AD203B41FA5}">
                      <a16:colId xmlns:a16="http://schemas.microsoft.com/office/drawing/2014/main" val="1472823126"/>
                    </a:ext>
                  </a:extLst>
                </a:gridCol>
              </a:tblGrid>
              <a:tr h="381579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Tag(2bit)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Value [3:0]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1823087"/>
                  </a:ext>
                </a:extLst>
              </a:tr>
              <a:tr h="38157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4255298"/>
                  </a:ext>
                </a:extLst>
              </a:tr>
            </a:tbl>
          </a:graphicData>
        </a:graphic>
      </p:graphicFrame>
      <p:graphicFrame>
        <p:nvGraphicFramePr>
          <p:cNvPr id="12" name="表格 11">
            <a:extLst>
              <a:ext uri="{FF2B5EF4-FFF2-40B4-BE49-F238E27FC236}">
                <a16:creationId xmlns:a16="http://schemas.microsoft.com/office/drawing/2014/main" id="{80044150-E5F7-FE65-FAF6-7222E9F0EE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9172059"/>
              </p:ext>
            </p:extLst>
          </p:nvPr>
        </p:nvGraphicFramePr>
        <p:xfrm>
          <a:off x="4363084" y="3747539"/>
          <a:ext cx="3465830" cy="7631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4010">
                  <a:extLst>
                    <a:ext uri="{9D8B030D-6E8A-4147-A177-3AD203B41FA5}">
                      <a16:colId xmlns:a16="http://schemas.microsoft.com/office/drawing/2014/main" val="4127261305"/>
                    </a:ext>
                  </a:extLst>
                </a:gridCol>
                <a:gridCol w="1171575">
                  <a:extLst>
                    <a:ext uri="{9D8B030D-6E8A-4147-A177-3AD203B41FA5}">
                      <a16:colId xmlns:a16="http://schemas.microsoft.com/office/drawing/2014/main" val="1502526596"/>
                    </a:ext>
                  </a:extLst>
                </a:gridCol>
                <a:gridCol w="1960245">
                  <a:extLst>
                    <a:ext uri="{9D8B030D-6E8A-4147-A177-3AD203B41FA5}">
                      <a16:colId xmlns:a16="http://schemas.microsoft.com/office/drawing/2014/main" val="1472823126"/>
                    </a:ext>
                  </a:extLst>
                </a:gridCol>
              </a:tblGrid>
              <a:tr h="381579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Tag(2bit)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Value [3:0]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1823087"/>
                  </a:ext>
                </a:extLst>
              </a:tr>
              <a:tr h="38157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4255298"/>
                  </a:ext>
                </a:extLst>
              </a:tr>
            </a:tbl>
          </a:graphicData>
        </a:graphic>
      </p:graphicFrame>
      <p:graphicFrame>
        <p:nvGraphicFramePr>
          <p:cNvPr id="13" name="表格 12">
            <a:extLst>
              <a:ext uri="{FF2B5EF4-FFF2-40B4-BE49-F238E27FC236}">
                <a16:creationId xmlns:a16="http://schemas.microsoft.com/office/drawing/2014/main" id="{BD7C248B-8555-F7C4-A4C8-F883003E5D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3782650"/>
              </p:ext>
            </p:extLst>
          </p:nvPr>
        </p:nvGraphicFramePr>
        <p:xfrm>
          <a:off x="4363084" y="4861350"/>
          <a:ext cx="3465830" cy="7631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4010">
                  <a:extLst>
                    <a:ext uri="{9D8B030D-6E8A-4147-A177-3AD203B41FA5}">
                      <a16:colId xmlns:a16="http://schemas.microsoft.com/office/drawing/2014/main" val="4127261305"/>
                    </a:ext>
                  </a:extLst>
                </a:gridCol>
                <a:gridCol w="1171575">
                  <a:extLst>
                    <a:ext uri="{9D8B030D-6E8A-4147-A177-3AD203B41FA5}">
                      <a16:colId xmlns:a16="http://schemas.microsoft.com/office/drawing/2014/main" val="1502526596"/>
                    </a:ext>
                  </a:extLst>
                </a:gridCol>
                <a:gridCol w="1960245">
                  <a:extLst>
                    <a:ext uri="{9D8B030D-6E8A-4147-A177-3AD203B41FA5}">
                      <a16:colId xmlns:a16="http://schemas.microsoft.com/office/drawing/2014/main" val="1472823126"/>
                    </a:ext>
                  </a:extLst>
                </a:gridCol>
              </a:tblGrid>
              <a:tr h="381579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Tag(2bit)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Value [3:0]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1823087"/>
                  </a:ext>
                </a:extLst>
              </a:tr>
              <a:tr h="38157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4255298"/>
                  </a:ext>
                </a:extLst>
              </a:tr>
            </a:tbl>
          </a:graphicData>
        </a:graphic>
      </p:graphicFrame>
      <p:sp>
        <p:nvSpPr>
          <p:cNvPr id="14" name="文本框 13">
            <a:extLst>
              <a:ext uri="{FF2B5EF4-FFF2-40B4-BE49-F238E27FC236}">
                <a16:creationId xmlns:a16="http://schemas.microsoft.com/office/drawing/2014/main" id="{CC0443E0-C40C-8F2D-7F30-0E700D01DD48}"/>
              </a:ext>
            </a:extLst>
          </p:cNvPr>
          <p:cNvSpPr txBox="1"/>
          <p:nvPr/>
        </p:nvSpPr>
        <p:spPr>
          <a:xfrm>
            <a:off x="8472486" y="1965725"/>
            <a:ext cx="308324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未命中  </a:t>
            </a:r>
            <a:endParaRPr lang="en-US" altLang="zh-CN" dirty="0"/>
          </a:p>
          <a:p>
            <a:r>
              <a:rPr lang="en-US" altLang="zh-CN" dirty="0"/>
              <a:t>(</a:t>
            </a:r>
            <a:r>
              <a:rPr lang="zh-CN" altLang="en-US" dirty="0"/>
              <a:t>下一级访问</a:t>
            </a:r>
            <a:r>
              <a:rPr lang="en-US" altLang="zh-CN" dirty="0"/>
              <a:t>00</a:t>
            </a:r>
            <a:r>
              <a:rPr lang="zh-CN" altLang="en-US" dirty="0"/>
              <a:t>，并将</a:t>
            </a:r>
            <a:r>
              <a:rPr lang="en-US" altLang="zh-CN" dirty="0"/>
              <a:t>cache</a:t>
            </a:r>
            <a:r>
              <a:rPr lang="zh-CN" altLang="en-US" dirty="0"/>
              <a:t>里</a:t>
            </a:r>
            <a:r>
              <a:rPr lang="en-US" altLang="zh-CN" dirty="0"/>
              <a:t>tag </a:t>
            </a:r>
            <a:r>
              <a:rPr lang="zh-CN" altLang="en-US" dirty="0"/>
              <a:t>填写成</a:t>
            </a:r>
            <a:r>
              <a:rPr lang="en-US" altLang="zh-CN" dirty="0"/>
              <a:t>0)</a:t>
            </a:r>
          </a:p>
          <a:p>
            <a:endParaRPr lang="en-US" altLang="zh-CN" dirty="0"/>
          </a:p>
          <a:p>
            <a:r>
              <a:rPr lang="zh-CN" altLang="en-US" dirty="0"/>
              <a:t>未命中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未命中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未命中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8575953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84B8F1-86D7-9E93-9B46-D62C7E172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417" y="262001"/>
            <a:ext cx="4154307" cy="806879"/>
          </a:xfrm>
        </p:spPr>
        <p:txBody>
          <a:bodyPr vert="horz" lIns="91440" tIns="45720" rIns="91440" bIns="45720" rtlCol="0" anchor="t">
            <a:normAutofit/>
          </a:bodyPr>
          <a:lstStyle/>
          <a:p>
            <a:pPr defTabSz="914400"/>
            <a:r>
              <a:rPr lang="en-US" altLang="zh-CN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Cache</a:t>
            </a:r>
            <a:endParaRPr lang="zh-CN" altLang="en-US" sz="4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924378AC-DF3E-4F8D-D076-3DBAF8707FCF}"/>
              </a:ext>
            </a:extLst>
          </p:cNvPr>
          <p:cNvCxnSpPr/>
          <p:nvPr/>
        </p:nvCxnSpPr>
        <p:spPr>
          <a:xfrm>
            <a:off x="546417" y="1006249"/>
            <a:ext cx="11099165" cy="0"/>
          </a:xfrm>
          <a:prstGeom prst="straightConnector1">
            <a:avLst/>
          </a:prstGeom>
          <a:noFill/>
          <a:ln w="57150">
            <a:solidFill>
              <a:srgbClr val="CC0000"/>
            </a:solidFill>
            <a:prstDash val="solid"/>
          </a:ln>
        </p:spPr>
      </p:cxnSp>
      <p:graphicFrame>
        <p:nvGraphicFramePr>
          <p:cNvPr id="9" name="表格 7">
            <a:extLst>
              <a:ext uri="{FF2B5EF4-FFF2-40B4-BE49-F238E27FC236}">
                <a16:creationId xmlns:a16="http://schemas.microsoft.com/office/drawing/2014/main" id="{030642EC-6CBA-A571-8708-443B2DC438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2389169"/>
              </p:ext>
            </p:extLst>
          </p:nvPr>
        </p:nvGraphicFramePr>
        <p:xfrm>
          <a:off x="5450843" y="1456670"/>
          <a:ext cx="3087367" cy="7631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4010">
                  <a:extLst>
                    <a:ext uri="{9D8B030D-6E8A-4147-A177-3AD203B41FA5}">
                      <a16:colId xmlns:a16="http://schemas.microsoft.com/office/drawing/2014/main" val="4127261305"/>
                    </a:ext>
                  </a:extLst>
                </a:gridCol>
                <a:gridCol w="1171575">
                  <a:extLst>
                    <a:ext uri="{9D8B030D-6E8A-4147-A177-3AD203B41FA5}">
                      <a16:colId xmlns:a16="http://schemas.microsoft.com/office/drawing/2014/main" val="1502526596"/>
                    </a:ext>
                  </a:extLst>
                </a:gridCol>
                <a:gridCol w="1581782">
                  <a:extLst>
                    <a:ext uri="{9D8B030D-6E8A-4147-A177-3AD203B41FA5}">
                      <a16:colId xmlns:a16="http://schemas.microsoft.com/office/drawing/2014/main" val="1472823126"/>
                    </a:ext>
                  </a:extLst>
                </a:gridCol>
              </a:tblGrid>
              <a:tr h="381579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Tag(2bit)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Value [3:0]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1823087"/>
                  </a:ext>
                </a:extLst>
              </a:tr>
              <a:tr h="38157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无效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4255298"/>
                  </a:ext>
                </a:extLst>
              </a:tr>
            </a:tbl>
          </a:graphicData>
        </a:graphic>
      </p:graphicFrame>
      <p:sp>
        <p:nvSpPr>
          <p:cNvPr id="10" name="文本框 9">
            <a:extLst>
              <a:ext uri="{FF2B5EF4-FFF2-40B4-BE49-F238E27FC236}">
                <a16:creationId xmlns:a16="http://schemas.microsoft.com/office/drawing/2014/main" id="{502A5A81-7412-D8EE-F583-D769240FA1E4}"/>
              </a:ext>
            </a:extLst>
          </p:cNvPr>
          <p:cNvSpPr txBox="1"/>
          <p:nvPr/>
        </p:nvSpPr>
        <p:spPr>
          <a:xfrm>
            <a:off x="410527" y="1900879"/>
            <a:ext cx="191452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t0  </a:t>
            </a:r>
            <a:r>
              <a:rPr lang="zh-CN" altLang="en-US" dirty="0"/>
              <a:t>访问</a:t>
            </a:r>
            <a:r>
              <a:rPr lang="en-US" altLang="zh-CN" dirty="0"/>
              <a:t>00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t1  </a:t>
            </a:r>
            <a:r>
              <a:rPr lang="zh-CN" altLang="en-US" dirty="0"/>
              <a:t>访问</a:t>
            </a:r>
            <a:r>
              <a:rPr lang="en-US" altLang="zh-CN" dirty="0"/>
              <a:t>10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t2</a:t>
            </a:r>
            <a:r>
              <a:rPr lang="zh-CN" altLang="en-US" dirty="0"/>
              <a:t>  访问</a:t>
            </a:r>
            <a:r>
              <a:rPr lang="en-US" altLang="zh-CN" dirty="0"/>
              <a:t>00</a:t>
            </a:r>
            <a:br>
              <a:rPr lang="en-US" altLang="zh-CN" dirty="0"/>
            </a:br>
            <a:endParaRPr lang="en-US" altLang="zh-CN" dirty="0"/>
          </a:p>
          <a:p>
            <a:endParaRPr lang="en-US" altLang="zh-CN" dirty="0"/>
          </a:p>
          <a:p>
            <a:br>
              <a:rPr lang="en-US" altLang="zh-CN" dirty="0"/>
            </a:br>
            <a:r>
              <a:rPr lang="en-US" altLang="zh-CN" dirty="0"/>
              <a:t>t3  </a:t>
            </a:r>
            <a:r>
              <a:rPr lang="zh-CN" altLang="en-US" dirty="0"/>
              <a:t>访问</a:t>
            </a:r>
            <a:r>
              <a:rPr lang="en-US" altLang="zh-CN" dirty="0"/>
              <a:t>10</a:t>
            </a:r>
          </a:p>
        </p:txBody>
      </p:sp>
      <p:graphicFrame>
        <p:nvGraphicFramePr>
          <p:cNvPr id="11" name="表格 10">
            <a:extLst>
              <a:ext uri="{FF2B5EF4-FFF2-40B4-BE49-F238E27FC236}">
                <a16:creationId xmlns:a16="http://schemas.microsoft.com/office/drawing/2014/main" id="{9936140F-69F4-C4B2-B583-58BFD0FEC8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0761338"/>
              </p:ext>
            </p:extLst>
          </p:nvPr>
        </p:nvGraphicFramePr>
        <p:xfrm>
          <a:off x="5450843" y="2506252"/>
          <a:ext cx="3115942" cy="7631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4010">
                  <a:extLst>
                    <a:ext uri="{9D8B030D-6E8A-4147-A177-3AD203B41FA5}">
                      <a16:colId xmlns:a16="http://schemas.microsoft.com/office/drawing/2014/main" val="4127261305"/>
                    </a:ext>
                  </a:extLst>
                </a:gridCol>
                <a:gridCol w="1171575">
                  <a:extLst>
                    <a:ext uri="{9D8B030D-6E8A-4147-A177-3AD203B41FA5}">
                      <a16:colId xmlns:a16="http://schemas.microsoft.com/office/drawing/2014/main" val="1502526596"/>
                    </a:ext>
                  </a:extLst>
                </a:gridCol>
                <a:gridCol w="1610357">
                  <a:extLst>
                    <a:ext uri="{9D8B030D-6E8A-4147-A177-3AD203B41FA5}">
                      <a16:colId xmlns:a16="http://schemas.microsoft.com/office/drawing/2014/main" val="1472823126"/>
                    </a:ext>
                  </a:extLst>
                </a:gridCol>
              </a:tblGrid>
              <a:tr h="381579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Tag(2bit)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Value [3:0]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1823087"/>
                  </a:ext>
                </a:extLst>
              </a:tr>
              <a:tr h="38157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无效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4255298"/>
                  </a:ext>
                </a:extLst>
              </a:tr>
            </a:tbl>
          </a:graphicData>
        </a:graphic>
      </p:graphicFrame>
      <p:graphicFrame>
        <p:nvGraphicFramePr>
          <p:cNvPr id="12" name="表格 11">
            <a:extLst>
              <a:ext uri="{FF2B5EF4-FFF2-40B4-BE49-F238E27FC236}">
                <a16:creationId xmlns:a16="http://schemas.microsoft.com/office/drawing/2014/main" id="{DF134857-AC24-BB71-7555-2D5DBCC0DE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504372"/>
              </p:ext>
            </p:extLst>
          </p:nvPr>
        </p:nvGraphicFramePr>
        <p:xfrm>
          <a:off x="5450843" y="3696094"/>
          <a:ext cx="3110227" cy="7631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4010">
                  <a:extLst>
                    <a:ext uri="{9D8B030D-6E8A-4147-A177-3AD203B41FA5}">
                      <a16:colId xmlns:a16="http://schemas.microsoft.com/office/drawing/2014/main" val="4127261305"/>
                    </a:ext>
                  </a:extLst>
                </a:gridCol>
                <a:gridCol w="1171575">
                  <a:extLst>
                    <a:ext uri="{9D8B030D-6E8A-4147-A177-3AD203B41FA5}">
                      <a16:colId xmlns:a16="http://schemas.microsoft.com/office/drawing/2014/main" val="1502526596"/>
                    </a:ext>
                  </a:extLst>
                </a:gridCol>
                <a:gridCol w="1604642">
                  <a:extLst>
                    <a:ext uri="{9D8B030D-6E8A-4147-A177-3AD203B41FA5}">
                      <a16:colId xmlns:a16="http://schemas.microsoft.com/office/drawing/2014/main" val="1472823126"/>
                    </a:ext>
                  </a:extLst>
                </a:gridCol>
              </a:tblGrid>
              <a:tr h="381579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Tag(2bit)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Value [3:0]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1823087"/>
                  </a:ext>
                </a:extLst>
              </a:tr>
              <a:tr h="38157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4255298"/>
                  </a:ext>
                </a:extLst>
              </a:tr>
            </a:tbl>
          </a:graphicData>
        </a:graphic>
      </p:graphicFrame>
      <p:graphicFrame>
        <p:nvGraphicFramePr>
          <p:cNvPr id="13" name="表格 12">
            <a:extLst>
              <a:ext uri="{FF2B5EF4-FFF2-40B4-BE49-F238E27FC236}">
                <a16:creationId xmlns:a16="http://schemas.microsoft.com/office/drawing/2014/main" id="{F8E1B4E8-95E2-AA63-77E9-4EEE6A3C96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4519375"/>
              </p:ext>
            </p:extLst>
          </p:nvPr>
        </p:nvGraphicFramePr>
        <p:xfrm>
          <a:off x="5450843" y="4733874"/>
          <a:ext cx="3150232" cy="7631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4010">
                  <a:extLst>
                    <a:ext uri="{9D8B030D-6E8A-4147-A177-3AD203B41FA5}">
                      <a16:colId xmlns:a16="http://schemas.microsoft.com/office/drawing/2014/main" val="4127261305"/>
                    </a:ext>
                  </a:extLst>
                </a:gridCol>
                <a:gridCol w="1171575">
                  <a:extLst>
                    <a:ext uri="{9D8B030D-6E8A-4147-A177-3AD203B41FA5}">
                      <a16:colId xmlns:a16="http://schemas.microsoft.com/office/drawing/2014/main" val="1502526596"/>
                    </a:ext>
                  </a:extLst>
                </a:gridCol>
                <a:gridCol w="1644647">
                  <a:extLst>
                    <a:ext uri="{9D8B030D-6E8A-4147-A177-3AD203B41FA5}">
                      <a16:colId xmlns:a16="http://schemas.microsoft.com/office/drawing/2014/main" val="1472823126"/>
                    </a:ext>
                  </a:extLst>
                </a:gridCol>
              </a:tblGrid>
              <a:tr h="381579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Tag(2bit)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Value [3:0]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1823087"/>
                  </a:ext>
                </a:extLst>
              </a:tr>
              <a:tr h="38157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4255298"/>
                  </a:ext>
                </a:extLst>
              </a:tr>
            </a:tbl>
          </a:graphicData>
        </a:graphic>
      </p:graphicFrame>
      <p:graphicFrame>
        <p:nvGraphicFramePr>
          <p:cNvPr id="19" name="表格 7">
            <a:extLst>
              <a:ext uri="{FF2B5EF4-FFF2-40B4-BE49-F238E27FC236}">
                <a16:creationId xmlns:a16="http://schemas.microsoft.com/office/drawing/2014/main" id="{9F23E55B-B726-DFF0-5752-9C92E0CB92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784175"/>
              </p:ext>
            </p:extLst>
          </p:nvPr>
        </p:nvGraphicFramePr>
        <p:xfrm>
          <a:off x="2100581" y="1456670"/>
          <a:ext cx="3087367" cy="7631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4010">
                  <a:extLst>
                    <a:ext uri="{9D8B030D-6E8A-4147-A177-3AD203B41FA5}">
                      <a16:colId xmlns:a16="http://schemas.microsoft.com/office/drawing/2014/main" val="4127261305"/>
                    </a:ext>
                  </a:extLst>
                </a:gridCol>
                <a:gridCol w="1171575">
                  <a:extLst>
                    <a:ext uri="{9D8B030D-6E8A-4147-A177-3AD203B41FA5}">
                      <a16:colId xmlns:a16="http://schemas.microsoft.com/office/drawing/2014/main" val="1502526596"/>
                    </a:ext>
                  </a:extLst>
                </a:gridCol>
                <a:gridCol w="1581782">
                  <a:extLst>
                    <a:ext uri="{9D8B030D-6E8A-4147-A177-3AD203B41FA5}">
                      <a16:colId xmlns:a16="http://schemas.microsoft.com/office/drawing/2014/main" val="1472823126"/>
                    </a:ext>
                  </a:extLst>
                </a:gridCol>
              </a:tblGrid>
              <a:tr h="381579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Tag(2bit)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Value [3:0]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1823087"/>
                  </a:ext>
                </a:extLst>
              </a:tr>
              <a:tr h="38157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无效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4255298"/>
                  </a:ext>
                </a:extLst>
              </a:tr>
            </a:tbl>
          </a:graphicData>
        </a:graphic>
      </p:graphicFrame>
      <p:graphicFrame>
        <p:nvGraphicFramePr>
          <p:cNvPr id="20" name="表格 19">
            <a:extLst>
              <a:ext uri="{FF2B5EF4-FFF2-40B4-BE49-F238E27FC236}">
                <a16:creationId xmlns:a16="http://schemas.microsoft.com/office/drawing/2014/main" id="{89994B4F-5FC4-4A1C-CF37-D9E3250FA8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5928304"/>
              </p:ext>
            </p:extLst>
          </p:nvPr>
        </p:nvGraphicFramePr>
        <p:xfrm>
          <a:off x="2100581" y="2506252"/>
          <a:ext cx="3115942" cy="7631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4010">
                  <a:extLst>
                    <a:ext uri="{9D8B030D-6E8A-4147-A177-3AD203B41FA5}">
                      <a16:colId xmlns:a16="http://schemas.microsoft.com/office/drawing/2014/main" val="4127261305"/>
                    </a:ext>
                  </a:extLst>
                </a:gridCol>
                <a:gridCol w="1171575">
                  <a:extLst>
                    <a:ext uri="{9D8B030D-6E8A-4147-A177-3AD203B41FA5}">
                      <a16:colId xmlns:a16="http://schemas.microsoft.com/office/drawing/2014/main" val="1502526596"/>
                    </a:ext>
                  </a:extLst>
                </a:gridCol>
                <a:gridCol w="1610357">
                  <a:extLst>
                    <a:ext uri="{9D8B030D-6E8A-4147-A177-3AD203B41FA5}">
                      <a16:colId xmlns:a16="http://schemas.microsoft.com/office/drawing/2014/main" val="1472823126"/>
                    </a:ext>
                  </a:extLst>
                </a:gridCol>
              </a:tblGrid>
              <a:tr h="381579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Tag(2bit)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Value [3:0]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1823087"/>
                  </a:ext>
                </a:extLst>
              </a:tr>
              <a:tr h="38157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4255298"/>
                  </a:ext>
                </a:extLst>
              </a:tr>
            </a:tbl>
          </a:graphicData>
        </a:graphic>
      </p:graphicFrame>
      <p:graphicFrame>
        <p:nvGraphicFramePr>
          <p:cNvPr id="21" name="表格 20">
            <a:extLst>
              <a:ext uri="{FF2B5EF4-FFF2-40B4-BE49-F238E27FC236}">
                <a16:creationId xmlns:a16="http://schemas.microsoft.com/office/drawing/2014/main" id="{FC30004C-6127-94CA-01BC-F0B5DBE271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0427815"/>
              </p:ext>
            </p:extLst>
          </p:nvPr>
        </p:nvGraphicFramePr>
        <p:xfrm>
          <a:off x="2100581" y="3696094"/>
          <a:ext cx="3110227" cy="7631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4010">
                  <a:extLst>
                    <a:ext uri="{9D8B030D-6E8A-4147-A177-3AD203B41FA5}">
                      <a16:colId xmlns:a16="http://schemas.microsoft.com/office/drawing/2014/main" val="4127261305"/>
                    </a:ext>
                  </a:extLst>
                </a:gridCol>
                <a:gridCol w="1171575">
                  <a:extLst>
                    <a:ext uri="{9D8B030D-6E8A-4147-A177-3AD203B41FA5}">
                      <a16:colId xmlns:a16="http://schemas.microsoft.com/office/drawing/2014/main" val="1502526596"/>
                    </a:ext>
                  </a:extLst>
                </a:gridCol>
                <a:gridCol w="1604642">
                  <a:extLst>
                    <a:ext uri="{9D8B030D-6E8A-4147-A177-3AD203B41FA5}">
                      <a16:colId xmlns:a16="http://schemas.microsoft.com/office/drawing/2014/main" val="1472823126"/>
                    </a:ext>
                  </a:extLst>
                </a:gridCol>
              </a:tblGrid>
              <a:tr h="381579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Tag(2bit)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Value [3:0]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1823087"/>
                  </a:ext>
                </a:extLst>
              </a:tr>
              <a:tr h="38157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4255298"/>
                  </a:ext>
                </a:extLst>
              </a:tr>
            </a:tbl>
          </a:graphicData>
        </a:graphic>
      </p:graphicFrame>
      <p:graphicFrame>
        <p:nvGraphicFramePr>
          <p:cNvPr id="22" name="表格 21">
            <a:extLst>
              <a:ext uri="{FF2B5EF4-FFF2-40B4-BE49-F238E27FC236}">
                <a16:creationId xmlns:a16="http://schemas.microsoft.com/office/drawing/2014/main" id="{E6DC4364-5CD5-7541-F546-A69D6858B7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5351257"/>
              </p:ext>
            </p:extLst>
          </p:nvPr>
        </p:nvGraphicFramePr>
        <p:xfrm>
          <a:off x="2100581" y="4733874"/>
          <a:ext cx="3150232" cy="7631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4010">
                  <a:extLst>
                    <a:ext uri="{9D8B030D-6E8A-4147-A177-3AD203B41FA5}">
                      <a16:colId xmlns:a16="http://schemas.microsoft.com/office/drawing/2014/main" val="4127261305"/>
                    </a:ext>
                  </a:extLst>
                </a:gridCol>
                <a:gridCol w="1171575">
                  <a:extLst>
                    <a:ext uri="{9D8B030D-6E8A-4147-A177-3AD203B41FA5}">
                      <a16:colId xmlns:a16="http://schemas.microsoft.com/office/drawing/2014/main" val="1502526596"/>
                    </a:ext>
                  </a:extLst>
                </a:gridCol>
                <a:gridCol w="1644647">
                  <a:extLst>
                    <a:ext uri="{9D8B030D-6E8A-4147-A177-3AD203B41FA5}">
                      <a16:colId xmlns:a16="http://schemas.microsoft.com/office/drawing/2014/main" val="1472823126"/>
                    </a:ext>
                  </a:extLst>
                </a:gridCol>
              </a:tblGrid>
              <a:tr h="381579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Tag(2bit)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Value [3:0]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1823087"/>
                  </a:ext>
                </a:extLst>
              </a:tr>
              <a:tr h="38157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4255298"/>
                  </a:ext>
                </a:extLst>
              </a:tr>
            </a:tbl>
          </a:graphicData>
        </a:graphic>
      </p:graphicFrame>
      <p:sp>
        <p:nvSpPr>
          <p:cNvPr id="23" name="文本框 22">
            <a:extLst>
              <a:ext uri="{FF2B5EF4-FFF2-40B4-BE49-F238E27FC236}">
                <a16:creationId xmlns:a16="http://schemas.microsoft.com/office/drawing/2014/main" id="{E866A0FD-E63F-9454-F727-730261940BCF}"/>
              </a:ext>
            </a:extLst>
          </p:cNvPr>
          <p:cNvSpPr txBox="1"/>
          <p:nvPr/>
        </p:nvSpPr>
        <p:spPr>
          <a:xfrm>
            <a:off x="9309735" y="1838249"/>
            <a:ext cx="101155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命中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命中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命中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命中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177084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84B8F1-86D7-9E93-9B46-D62C7E172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417" y="262001"/>
            <a:ext cx="4154307" cy="806879"/>
          </a:xfrm>
        </p:spPr>
        <p:txBody>
          <a:bodyPr vert="horz" lIns="91440" tIns="45720" rIns="91440" bIns="45720" rtlCol="0" anchor="t">
            <a:normAutofit/>
          </a:bodyPr>
          <a:lstStyle/>
          <a:p>
            <a:pPr defTabSz="914400"/>
            <a:r>
              <a:rPr lang="en-US" altLang="zh-CN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Cache  </a:t>
            </a:r>
            <a:r>
              <a:rPr lang="zh-CN" altLang="en-US" sz="4000" dirty="0">
                <a:solidFill>
                  <a:schemeClr val="tx1"/>
                </a:solidFill>
              </a:rPr>
              <a:t>组相连</a:t>
            </a:r>
            <a:endParaRPr lang="zh-CN" altLang="en-US" sz="4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924378AC-DF3E-4F8D-D076-3DBAF8707FCF}"/>
              </a:ext>
            </a:extLst>
          </p:cNvPr>
          <p:cNvCxnSpPr/>
          <p:nvPr/>
        </p:nvCxnSpPr>
        <p:spPr>
          <a:xfrm>
            <a:off x="546417" y="1006249"/>
            <a:ext cx="11099165" cy="0"/>
          </a:xfrm>
          <a:prstGeom prst="straightConnector1">
            <a:avLst/>
          </a:prstGeom>
          <a:noFill/>
          <a:ln w="57150">
            <a:solidFill>
              <a:srgbClr val="CC0000"/>
            </a:solidFill>
            <a:prstDash val="solid"/>
          </a:ln>
        </p:spPr>
      </p:cxnSp>
      <p:pic>
        <p:nvPicPr>
          <p:cNvPr id="5" name="图片 4">
            <a:extLst>
              <a:ext uri="{FF2B5EF4-FFF2-40B4-BE49-F238E27FC236}">
                <a16:creationId xmlns:a16="http://schemas.microsoft.com/office/drawing/2014/main" id="{4E1D3E00-7887-DA3B-0FAF-3E1C7B409A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9815" y="1529746"/>
            <a:ext cx="8012367" cy="3936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9751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84B8F1-86D7-9E93-9B46-D62C7E172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417" y="262001"/>
            <a:ext cx="4154307" cy="806879"/>
          </a:xfrm>
        </p:spPr>
        <p:txBody>
          <a:bodyPr vert="horz" lIns="91440" tIns="45720" rIns="91440" bIns="45720" rtlCol="0" anchor="t">
            <a:normAutofit/>
          </a:bodyPr>
          <a:lstStyle/>
          <a:p>
            <a:pPr defTabSz="914400"/>
            <a:r>
              <a:rPr lang="en-US" altLang="zh-CN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Cache </a:t>
            </a:r>
            <a:r>
              <a:rPr lang="zh-CN" altLang="en-US" sz="4000" dirty="0">
                <a:solidFill>
                  <a:schemeClr val="tx1"/>
                </a:solidFill>
              </a:rPr>
              <a:t>串行逻辑</a:t>
            </a:r>
            <a:endParaRPr lang="zh-CN" altLang="en-US" sz="4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924378AC-DF3E-4F8D-D076-3DBAF8707FCF}"/>
              </a:ext>
            </a:extLst>
          </p:cNvPr>
          <p:cNvCxnSpPr/>
          <p:nvPr/>
        </p:nvCxnSpPr>
        <p:spPr>
          <a:xfrm>
            <a:off x="546417" y="1006249"/>
            <a:ext cx="11099165" cy="0"/>
          </a:xfrm>
          <a:prstGeom prst="straightConnector1">
            <a:avLst/>
          </a:prstGeom>
          <a:noFill/>
          <a:ln w="57150">
            <a:solidFill>
              <a:srgbClr val="CC0000"/>
            </a:solidFill>
            <a:prstDash val="solid"/>
          </a:ln>
        </p:spPr>
      </p:cxnSp>
      <p:pic>
        <p:nvPicPr>
          <p:cNvPr id="5" name="图片 4">
            <a:extLst>
              <a:ext uri="{FF2B5EF4-FFF2-40B4-BE49-F238E27FC236}">
                <a16:creationId xmlns:a16="http://schemas.microsoft.com/office/drawing/2014/main" id="{F68D583A-7BFC-92D3-FEC2-BE059CE91E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626" y="1921947"/>
            <a:ext cx="5947158" cy="362159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EE0F2E2-8AB5-4B0C-5452-C1A6BE8A15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8900" y="2280858"/>
            <a:ext cx="5862725" cy="2978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17818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</p:tagLst>
</file>

<file path=ppt/theme/theme1.xml><?xml version="1.0" encoding="utf-8"?>
<a:theme xmlns:a="http://schemas.openxmlformats.org/drawingml/2006/main" name="第一PPT，www.1ppt.com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xttu2fe4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FB6F18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bg1">
              <a:lumMod val="85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20492</TotalTime>
  <Words>936</Words>
  <Application>Microsoft Office PowerPoint</Application>
  <PresentationFormat>宽屏</PresentationFormat>
  <Paragraphs>243</Paragraphs>
  <Slides>36</Slides>
  <Notes>36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36</vt:i4>
      </vt:variant>
    </vt:vector>
  </HeadingPairs>
  <TitlesOfParts>
    <vt:vector size="40" baseType="lpstr">
      <vt:lpstr>等线</vt:lpstr>
      <vt:lpstr>微软雅黑</vt:lpstr>
      <vt:lpstr>Arial</vt:lpstr>
      <vt:lpstr>第一PPT，www.1ppt.com</vt:lpstr>
      <vt:lpstr>Cache</vt:lpstr>
      <vt:lpstr>为什么会有Cache</vt:lpstr>
      <vt:lpstr>Cache</vt:lpstr>
      <vt:lpstr>Cache</vt:lpstr>
      <vt:lpstr>Cache</vt:lpstr>
      <vt:lpstr>Cache</vt:lpstr>
      <vt:lpstr>Cache</vt:lpstr>
      <vt:lpstr>Cache  组相连</vt:lpstr>
      <vt:lpstr>Cache 串行逻辑</vt:lpstr>
      <vt:lpstr>Cache 并行</vt:lpstr>
      <vt:lpstr>Cache 全相连</vt:lpstr>
      <vt:lpstr>Cache 三种链接</vt:lpstr>
      <vt:lpstr>Cache 写入</vt:lpstr>
      <vt:lpstr>Cache</vt:lpstr>
      <vt:lpstr>Cache</vt:lpstr>
      <vt:lpstr>Cache 替换策略</vt:lpstr>
      <vt:lpstr>Cache 多级</vt:lpstr>
      <vt:lpstr>Cache 多端口</vt:lpstr>
      <vt:lpstr>Cache 多端口</vt:lpstr>
      <vt:lpstr>Cache 多端口</vt:lpstr>
      <vt:lpstr>Cache</vt:lpstr>
      <vt:lpstr>Cache</vt:lpstr>
      <vt:lpstr>虚拟地址</vt:lpstr>
      <vt:lpstr>虚拟地址转换</vt:lpstr>
      <vt:lpstr>页表</vt:lpstr>
      <vt:lpstr>多级页表</vt:lpstr>
      <vt:lpstr>TLB</vt:lpstr>
      <vt:lpstr>PID  ASID</vt:lpstr>
      <vt:lpstr>进程线程切换</vt:lpstr>
      <vt:lpstr>TLB 和 cache 流水线</vt:lpstr>
      <vt:lpstr>Cache</vt:lpstr>
      <vt:lpstr>Cache</vt:lpstr>
      <vt:lpstr>Cache</vt:lpstr>
      <vt:lpstr>Cache</vt:lpstr>
      <vt:lpstr>Cache</vt:lpstr>
      <vt:lpstr>PowerPoint 演示文稿</vt:lpstr>
    </vt:vector>
  </TitlesOfParts>
  <Manager>第一PPT</Manager>
  <Company>第一PPT，www.1ppt.com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创意商务</dc:title>
  <dc:creator>第一PPT</dc:creator>
  <cp:keywords>www.1ppt.com</cp:keywords>
  <dc:description>www.1ppt.com</dc:description>
  <cp:lastModifiedBy>guo luqiang</cp:lastModifiedBy>
  <cp:revision>2413</cp:revision>
  <cp:lastPrinted>2021-05-23T16:20:43Z</cp:lastPrinted>
  <dcterms:created xsi:type="dcterms:W3CDTF">2019-03-29T12:25:33Z</dcterms:created>
  <dcterms:modified xsi:type="dcterms:W3CDTF">2023-02-20T10:48:36Z</dcterms:modified>
</cp:coreProperties>
</file>